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handoutMasterIdLst>
    <p:handoutMasterId r:id="rId33"/>
  </p:handoutMasterIdLst>
  <p:sldIdLst>
    <p:sldId id="257" r:id="rId2"/>
    <p:sldId id="335" r:id="rId3"/>
    <p:sldId id="268" r:id="rId4"/>
    <p:sldId id="315" r:id="rId5"/>
    <p:sldId id="269" r:id="rId6"/>
    <p:sldId id="307" r:id="rId7"/>
    <p:sldId id="308" r:id="rId8"/>
    <p:sldId id="326" r:id="rId9"/>
    <p:sldId id="286" r:id="rId10"/>
    <p:sldId id="316" r:id="rId11"/>
    <p:sldId id="321" r:id="rId12"/>
    <p:sldId id="322" r:id="rId13"/>
    <p:sldId id="288" r:id="rId14"/>
    <p:sldId id="298" r:id="rId15"/>
    <p:sldId id="299" r:id="rId16"/>
    <p:sldId id="317" r:id="rId17"/>
    <p:sldId id="318" r:id="rId18"/>
    <p:sldId id="319" r:id="rId19"/>
    <p:sldId id="330" r:id="rId20"/>
    <p:sldId id="331" r:id="rId21"/>
    <p:sldId id="279" r:id="rId22"/>
    <p:sldId id="280" r:id="rId23"/>
    <p:sldId id="281" r:id="rId24"/>
    <p:sldId id="282" r:id="rId25"/>
    <p:sldId id="297" r:id="rId26"/>
    <p:sldId id="305" r:id="rId27"/>
    <p:sldId id="334" r:id="rId28"/>
    <p:sldId id="311" r:id="rId29"/>
    <p:sldId id="332" r:id="rId30"/>
    <p:sldId id="333" r:id="rId3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3040" autoAdjust="0"/>
    <p:restoredTop sz="76252" autoAdjust="0"/>
  </p:normalViewPr>
  <p:slideViewPr>
    <p:cSldViewPr>
      <p:cViewPr varScale="1">
        <p:scale>
          <a:sx n="69" d="100"/>
          <a:sy n="69" d="100"/>
        </p:scale>
        <p:origin x="-60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70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92F08FE-BEBC-4F33-B122-22C60430FC64}" type="datetimeFigureOut">
              <a:rPr lang="en-US" smtClean="0"/>
              <a:t>5/7/2013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224D1E7-E8F4-41EE-9A55-8D1A581C75A5}" type="slidenum">
              <a:rPr lang="en-US" smtClean="0"/>
              <a:t>‹#›</a:t>
            </a:fld>
            <a:endParaRPr lang="en-US"/>
          </a:p>
        </p:txBody>
      </p:sp>
    </p:spTree>
    <p:extLst>
      <p:ext uri="{BB962C8B-B14F-4D97-AF65-F5344CB8AC3E}">
        <p14:creationId xmlns:p14="http://schemas.microsoft.com/office/powerpoint/2010/main" val="2196870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E7CC2E2-AE41-4CB8-BB32-C0F818511A95}" type="datetimeFigureOut">
              <a:rPr lang="en-US" smtClean="0"/>
              <a:pPr/>
              <a:t>5/7/2013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6363A35-AF90-4B3C-BB0F-1D02C6EFC9C7}" type="slidenum">
              <a:rPr lang="en-US" smtClean="0"/>
              <a:pPr/>
              <a:t>‹#›</a:t>
            </a:fld>
            <a:endParaRPr lang="en-US"/>
          </a:p>
        </p:txBody>
      </p:sp>
    </p:spTree>
    <p:extLst>
      <p:ext uri="{BB962C8B-B14F-4D97-AF65-F5344CB8AC3E}">
        <p14:creationId xmlns:p14="http://schemas.microsoft.com/office/powerpoint/2010/main" val="3904561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is the number 1 thing that will make students better readers?</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1</a:t>
            </a:fld>
            <a:endParaRPr lang="en-US"/>
          </a:p>
        </p:txBody>
      </p:sp>
    </p:spTree>
    <p:extLst>
      <p:ext uri="{BB962C8B-B14F-4D97-AF65-F5344CB8AC3E}">
        <p14:creationId xmlns:p14="http://schemas.microsoft.com/office/powerpoint/2010/main" val="3009855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14</a:t>
            </a:fld>
            <a:endParaRPr lang="en-US"/>
          </a:p>
        </p:txBody>
      </p:sp>
    </p:spTree>
    <p:extLst>
      <p:ext uri="{BB962C8B-B14F-4D97-AF65-F5344CB8AC3E}">
        <p14:creationId xmlns:p14="http://schemas.microsoft.com/office/powerpoint/2010/main" val="1444667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Purposeful, accountability, etc…</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18</a:t>
            </a:fld>
            <a:endParaRPr lang="en-US"/>
          </a:p>
        </p:txBody>
      </p:sp>
    </p:spTree>
    <p:extLst>
      <p:ext uri="{BB962C8B-B14F-4D97-AF65-F5344CB8AC3E}">
        <p14:creationId xmlns:p14="http://schemas.microsoft.com/office/powerpoint/2010/main" val="705947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723EA4-3857-4232-892C-DD8A5029398F}" type="slidenum">
              <a:rPr lang="en-US" smtClean="0"/>
              <a:pPr/>
              <a:t>19</a:t>
            </a:fld>
            <a:endParaRPr lang="en-US"/>
          </a:p>
        </p:txBody>
      </p:sp>
    </p:spTree>
    <p:extLst>
      <p:ext uri="{BB962C8B-B14F-4D97-AF65-F5344CB8AC3E}">
        <p14:creationId xmlns:p14="http://schemas.microsoft.com/office/powerpoint/2010/main" val="2255271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it doesn’t work….what</a:t>
            </a:r>
            <a:r>
              <a:rPr lang="en-US" baseline="0" dirty="0" smtClean="0"/>
              <a:t> are you supposed to do?</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20</a:t>
            </a:fld>
            <a:endParaRPr lang="en-US"/>
          </a:p>
        </p:txBody>
      </p:sp>
    </p:spTree>
    <p:extLst>
      <p:ext uri="{BB962C8B-B14F-4D97-AF65-F5344CB8AC3E}">
        <p14:creationId xmlns:p14="http://schemas.microsoft.com/office/powerpoint/2010/main" val="20961891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527FF8BD-1528-4260-B325-777F55E4F7EA}"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normAutofit fontScale="92500"/>
          </a:bodyPr>
          <a:lstStyle/>
          <a:p>
            <a:pPr eaLnBrk="1" hangingPunct="1"/>
            <a:r>
              <a:rPr lang="en-US" dirty="0" smtClean="0">
                <a:latin typeface="Arial" pitchFamily="34" charset="0"/>
                <a:cs typeface="Arial" pitchFamily="34" charset="0"/>
              </a:rPr>
              <a:t>Trusting children is the underpinning of what makes the Daily Five work.  When trust is combined with explicit instruction, our students acquire the skills necessary to become independent learners.  The Daily Five works because we gradually build behaviors that can be sustained over time so children can easily be trusted to manage on their own.</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Although giving children the power to choose makes us a little nervous, it puts them in charge of their own learning, is self motivating and will improve their skills.  Purpose + Choice = Motivation.  </a:t>
            </a:r>
          </a:p>
          <a:p>
            <a:pPr eaLnBrk="1" hangingPunct="1"/>
            <a:endParaRPr lang="en-US" dirty="0" smtClean="0">
              <a:latin typeface="Arial" pitchFamily="34" charset="0"/>
              <a:cs typeface="Arial" pitchFamily="34" charset="0"/>
            </a:endParaRPr>
          </a:p>
          <a:p>
            <a:pPr eaLnBrk="1" hangingPunct="1"/>
            <a:r>
              <a:rPr lang="en-US" dirty="0" smtClean="0">
                <a:latin typeface="Arial" pitchFamily="34" charset="0"/>
                <a:cs typeface="Arial" pitchFamily="34" charset="0"/>
              </a:rPr>
              <a:t>A sense of community provides members with ownership to hold others accountable for behaviors of effort, learning, order, and kindness.  During Daily Five the class becomes a community that works together to encourage and support each other.</a:t>
            </a:r>
          </a:p>
          <a:p>
            <a:pPr eaLnBrk="1" hangingPunct="1">
              <a:lnSpc>
                <a:spcPct val="90000"/>
              </a:lnSpc>
            </a:pPr>
            <a:r>
              <a:rPr lang="en-US" dirty="0" smtClean="0"/>
              <a:t>Answers the questions “Why do we have to do it?” &amp; “What’s in it for me?” </a:t>
            </a:r>
          </a:p>
          <a:p>
            <a:pPr eaLnBrk="1" hangingPunct="1">
              <a:lnSpc>
                <a:spcPct val="90000"/>
              </a:lnSpc>
            </a:pPr>
            <a:r>
              <a:rPr lang="en-US" dirty="0" smtClean="0"/>
              <a:t>When people understand the reason for a task, it establishes motivation and becomes a force that keeps them persevering. </a:t>
            </a:r>
          </a:p>
          <a:p>
            <a:pPr eaLnBrk="1" hangingPunct="1">
              <a:lnSpc>
                <a:spcPct val="90000"/>
              </a:lnSpc>
            </a:pPr>
            <a:r>
              <a:rPr lang="en-US" dirty="0" smtClean="0"/>
              <a:t>Sense of urgency comes from understanding the </a:t>
            </a:r>
            <a:r>
              <a:rPr lang="en-US" b="1" i="1" dirty="0" smtClean="0"/>
              <a:t>why</a:t>
            </a:r>
            <a:r>
              <a:rPr lang="en-US" i="1" dirty="0" smtClean="0"/>
              <a:t>.</a:t>
            </a:r>
            <a:endParaRPr lang="en-US" dirty="0" smtClean="0"/>
          </a:p>
          <a:p>
            <a:pPr eaLnBrk="1" hangingPunct="1">
              <a:lnSpc>
                <a:spcPct val="90000"/>
              </a:lnSpc>
            </a:pPr>
            <a:r>
              <a:rPr lang="en-US" dirty="0" smtClean="0"/>
              <a:t>Stamina:  Lays the foundation for success as it gives children the support they need.</a:t>
            </a:r>
          </a:p>
          <a:p>
            <a:pPr eaLnBrk="1" hangingPunct="1">
              <a:lnSpc>
                <a:spcPct val="90000"/>
              </a:lnSpc>
            </a:pPr>
            <a:r>
              <a:rPr lang="en-US" dirty="0" smtClean="0"/>
              <a:t>Teaching children how to read on their own for extended periods of time each day creates the self-winding learner that is actively engaged in the reading process because they have the stamina to be independent.</a:t>
            </a:r>
          </a:p>
          <a:p>
            <a:pPr eaLnBrk="1" hangingPunct="1">
              <a:lnSpc>
                <a:spcPct val="80000"/>
              </a:lnSpc>
            </a:pPr>
            <a:r>
              <a:rPr lang="en-US" dirty="0" smtClean="0"/>
              <a:t>Staying out of the way:  How can students make decisions on their own and monitor themselves regarding their progress if they are never given the chance to try it on their own?</a:t>
            </a:r>
          </a:p>
          <a:p>
            <a:pPr eaLnBrk="1" hangingPunct="1">
              <a:lnSpc>
                <a:spcPct val="80000"/>
              </a:lnSpc>
            </a:pPr>
            <a:r>
              <a:rPr lang="en-US" dirty="0" smtClean="0"/>
              <a:t>After training, children understand what is expected of them, have practiced the strategies, and have built their stamina… now we need to stand back and let them be independent.</a:t>
            </a:r>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5201A9F3-21AD-4EDB-8063-5367286E239B}"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3AA11E03-0C45-4FAC-869D-0B61DD5A8F5A}"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B3B20A17-690B-4778-9C60-D5500911229D}" type="slidenum">
              <a:rPr lang="en-US" smtClean="0">
                <a:latin typeface="Arial" pitchFamily="34" charset="0"/>
                <a:cs typeface="Arial" pitchFamily="34" charset="0"/>
              </a:rPr>
              <a:pPr/>
              <a:t>24</a:t>
            </a:fld>
            <a:endParaRPr lang="en-US" smtClean="0">
              <a:latin typeface="Arial" pitchFamily="34" charset="0"/>
              <a:cs typeface="Arial" pitchFamily="34"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STAMINA!!!!!</a:t>
            </a:r>
            <a:r>
              <a:rPr lang="en-US" baseline="0" dirty="0" smtClean="0"/>
              <a:t>  Highlight that!</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26</a:t>
            </a:fld>
            <a:endParaRPr lang="en-US"/>
          </a:p>
        </p:txBody>
      </p:sp>
    </p:spTree>
    <p:extLst>
      <p:ext uri="{BB962C8B-B14F-4D97-AF65-F5344CB8AC3E}">
        <p14:creationId xmlns:p14="http://schemas.microsoft.com/office/powerpoint/2010/main" val="42781144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Think about</a:t>
            </a:r>
            <a:r>
              <a:rPr lang="en-US" baseline="0" dirty="0" smtClean="0"/>
              <a:t> testing….</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Regie</a:t>
            </a:r>
            <a:r>
              <a:rPr lang="en-US" dirty="0" smtClean="0"/>
              <a:t> </a:t>
            </a:r>
            <a:r>
              <a:rPr lang="en-US" dirty="0" err="1" smtClean="0"/>
              <a:t>Routman</a:t>
            </a:r>
            <a:r>
              <a:rPr lang="en-US" dirty="0" smtClean="0"/>
              <a:t> quote?  Need to ask this of ourselves….any</a:t>
            </a:r>
            <a:r>
              <a:rPr lang="en-US" baseline="0" dirty="0" smtClean="0"/>
              <a:t> grade level…</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a:t>
            </a:fld>
            <a:endParaRPr lang="en-US"/>
          </a:p>
        </p:txBody>
      </p:sp>
    </p:spTree>
    <p:extLst>
      <p:ext uri="{BB962C8B-B14F-4D97-AF65-F5344CB8AC3E}">
        <p14:creationId xmlns:p14="http://schemas.microsoft.com/office/powerpoint/2010/main" val="30098551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do you know</a:t>
            </a:r>
            <a:r>
              <a:rPr lang="en-US" baseline="0" dirty="0" smtClean="0"/>
              <a:t> about CAFÉ?  What do you notice about the board?</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a:t>
            </a:r>
            <a:r>
              <a:rPr lang="en-US" baseline="0" dirty="0" smtClean="0"/>
              <a:t> I saying that the Daily 5 is wholly responsible for this data…no….but it allows the teacher to work with a group efficiently and allows children plenty of practice time!!!</a:t>
            </a:r>
          </a:p>
          <a:p>
            <a:endParaRPr lang="en-US" baseline="0" dirty="0" smtClean="0"/>
          </a:p>
          <a:p>
            <a:r>
              <a:rPr lang="en-US" baseline="0" dirty="0" smtClean="0"/>
              <a:t>Look at data….whole sheet</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29</a:t>
            </a:fld>
            <a:endParaRPr lang="en-US"/>
          </a:p>
        </p:txBody>
      </p:sp>
    </p:spTree>
    <p:extLst>
      <p:ext uri="{BB962C8B-B14F-4D97-AF65-F5344CB8AC3E}">
        <p14:creationId xmlns:p14="http://schemas.microsoft.com/office/powerpoint/2010/main" val="131257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Handout passwords</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30</a:t>
            </a:fld>
            <a:endParaRPr lang="en-US"/>
          </a:p>
        </p:txBody>
      </p:sp>
    </p:spTree>
    <p:extLst>
      <p:ext uri="{BB962C8B-B14F-4D97-AF65-F5344CB8AC3E}">
        <p14:creationId xmlns:p14="http://schemas.microsoft.com/office/powerpoint/2010/main" val="397218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Agree or disagree?</a:t>
            </a:r>
          </a:p>
          <a:p>
            <a:endParaRPr lang="en-US" dirty="0" smtClean="0"/>
          </a:p>
          <a:p>
            <a:r>
              <a:rPr lang="en-US" dirty="0" smtClean="0"/>
              <a:t>What are you having</a:t>
            </a:r>
            <a:r>
              <a:rPr lang="en-US" baseline="0" dirty="0" smtClean="0"/>
              <a:t> students do?  Think about what you wrote on the paper…</a:t>
            </a:r>
            <a:endParaRPr lang="en-US" dirty="0" smtClean="0"/>
          </a:p>
          <a:p>
            <a:endParaRPr lang="en-US" dirty="0" smtClean="0"/>
          </a:p>
          <a:p>
            <a:r>
              <a:rPr lang="en-US" dirty="0" err="1" smtClean="0"/>
              <a:t>Regie</a:t>
            </a:r>
            <a:r>
              <a:rPr lang="en-US" dirty="0" smtClean="0"/>
              <a:t> </a:t>
            </a:r>
            <a:r>
              <a:rPr lang="en-US" dirty="0" err="1" smtClean="0"/>
              <a:t>Routman</a:t>
            </a:r>
            <a:r>
              <a:rPr lang="en-US" baseline="0" dirty="0" smtClean="0"/>
              <a:t> says: The typical teacher has children doing a lot of “stuff”.  How is what I am having children do creating readers and writers?</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3</a:t>
            </a:fld>
            <a:endParaRPr lang="en-US"/>
          </a:p>
        </p:txBody>
      </p:sp>
    </p:spTree>
    <p:extLst>
      <p:ext uri="{BB962C8B-B14F-4D97-AF65-F5344CB8AC3E}">
        <p14:creationId xmlns:p14="http://schemas.microsoft.com/office/powerpoint/2010/main" val="3605389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about the Daily 5?  Not advocating</a:t>
            </a:r>
            <a:r>
              <a:rPr lang="en-US" baseline="0" dirty="0" smtClean="0"/>
              <a:t> for one or the other….but be thoughtful about the purpose of the stations and what the majority of the students are doing…are we creating independence??</a:t>
            </a:r>
          </a:p>
          <a:p>
            <a:r>
              <a:rPr lang="en-US" baseline="0" dirty="0" smtClean="0"/>
              <a:t>Truly implementing it!  </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4</a:t>
            </a:fld>
            <a:endParaRPr lang="en-US"/>
          </a:p>
        </p:txBody>
      </p:sp>
    </p:spTree>
    <p:extLst>
      <p:ext uri="{BB962C8B-B14F-4D97-AF65-F5344CB8AC3E}">
        <p14:creationId xmlns:p14="http://schemas.microsoft.com/office/powerpoint/2010/main" val="3616331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4B9E1A6-7BF4-453A-9B81-1143AFA26DA5}"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r>
              <a:rPr lang="en-US" dirty="0" smtClean="0">
                <a:latin typeface="Arial" pitchFamily="34" charset="0"/>
                <a:cs typeface="Arial" pitchFamily="34" charset="0"/>
              </a:rPr>
              <a:t>Research from </a:t>
            </a:r>
            <a:r>
              <a:rPr lang="en-US" dirty="0" err="1" smtClean="0">
                <a:latin typeface="Arial" pitchFamily="34" charset="0"/>
                <a:cs typeface="Arial" pitchFamily="34" charset="0"/>
              </a:rPr>
              <a:t>Regie</a:t>
            </a:r>
            <a:r>
              <a:rPr lang="en-US" dirty="0" smtClean="0">
                <a:latin typeface="Arial" pitchFamily="34" charset="0"/>
                <a:cs typeface="Arial" pitchFamily="34" charset="0"/>
              </a:rPr>
              <a:t> </a:t>
            </a:r>
            <a:r>
              <a:rPr lang="en-US" dirty="0" err="1" smtClean="0">
                <a:latin typeface="Arial" pitchFamily="34" charset="0"/>
                <a:cs typeface="Arial" pitchFamily="34" charset="0"/>
              </a:rPr>
              <a:t>Routman</a:t>
            </a:r>
            <a:r>
              <a:rPr lang="en-US" dirty="0" smtClean="0">
                <a:latin typeface="Arial" pitchFamily="34" charset="0"/>
                <a:cs typeface="Arial" pitchFamily="34" charset="0"/>
              </a:rPr>
              <a:t> and Richard </a:t>
            </a:r>
            <a:r>
              <a:rPr lang="en-US" dirty="0" err="1" smtClean="0">
                <a:latin typeface="Arial" pitchFamily="34" charset="0"/>
                <a:cs typeface="Arial" pitchFamily="34" charset="0"/>
              </a:rPr>
              <a:t>Allington</a:t>
            </a:r>
            <a:endParaRPr lang="en-US" dirty="0"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Agree or disagree?</a:t>
            </a:r>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8</a:t>
            </a:fld>
            <a:endParaRPr lang="en-US"/>
          </a:p>
        </p:txBody>
      </p:sp>
    </p:spTree>
    <p:extLst>
      <p:ext uri="{BB962C8B-B14F-4D97-AF65-F5344CB8AC3E}">
        <p14:creationId xmlns:p14="http://schemas.microsoft.com/office/powerpoint/2010/main" val="3605389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9</a:t>
            </a:fld>
            <a:endParaRPr lang="en-US"/>
          </a:p>
        </p:txBody>
      </p:sp>
    </p:spTree>
    <p:extLst>
      <p:ext uri="{BB962C8B-B14F-4D97-AF65-F5344CB8AC3E}">
        <p14:creationId xmlns:p14="http://schemas.microsoft.com/office/powerpoint/2010/main" val="2948858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363A35-AF90-4B3C-BB0F-1D02C6EFC9C7}" type="slidenum">
              <a:rPr lang="en-US" smtClean="0"/>
              <a:pPr/>
              <a:t>10</a:t>
            </a:fld>
            <a:endParaRPr lang="en-US"/>
          </a:p>
        </p:txBody>
      </p:sp>
    </p:spTree>
    <p:extLst>
      <p:ext uri="{BB962C8B-B14F-4D97-AF65-F5344CB8AC3E}">
        <p14:creationId xmlns:p14="http://schemas.microsoft.com/office/powerpoint/2010/main" val="1607380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E723EA4-3857-4232-892C-DD8A5029398F}" type="slidenum">
              <a:rPr lang="en-US" smtClean="0"/>
              <a:pPr/>
              <a:t>11</a:t>
            </a:fld>
            <a:endParaRPr lang="en-US"/>
          </a:p>
        </p:txBody>
      </p:sp>
    </p:spTree>
    <p:extLst>
      <p:ext uri="{BB962C8B-B14F-4D97-AF65-F5344CB8AC3E}">
        <p14:creationId xmlns:p14="http://schemas.microsoft.com/office/powerpoint/2010/main" val="972283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D8BCFD-90C3-48B7-8EDB-0A6DAA27238E}"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8BCFD-90C3-48B7-8EDB-0A6DAA27238E}"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8BCFD-90C3-48B7-8EDB-0A6DAA27238E}"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8BCFD-90C3-48B7-8EDB-0A6DAA27238E}"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D8BCFD-90C3-48B7-8EDB-0A6DAA27238E}"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D8BCFD-90C3-48B7-8EDB-0A6DAA27238E}"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D8BCFD-90C3-48B7-8EDB-0A6DAA27238E}" type="datetimeFigureOut">
              <a:rPr lang="en-US" smtClean="0"/>
              <a:pPr/>
              <a:t>5/7/2013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D8BCFD-90C3-48B7-8EDB-0A6DAA27238E}" type="datetimeFigureOut">
              <a:rPr lang="en-US" smtClean="0"/>
              <a:pPr/>
              <a:t>5/7/2013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8BCFD-90C3-48B7-8EDB-0A6DAA27238E}" type="datetimeFigureOut">
              <a:rPr lang="en-US" smtClean="0"/>
              <a:pPr/>
              <a:t>5/7/2013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8BCFD-90C3-48B7-8EDB-0A6DAA27238E}"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8BCFD-90C3-48B7-8EDB-0A6DAA27238E}"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B5C847-0E62-4734-A147-A18D5B89285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D8BCFD-90C3-48B7-8EDB-0A6DAA27238E}" type="datetimeFigureOut">
              <a:rPr lang="en-US" smtClean="0"/>
              <a:pPr/>
              <a:t>5/7/2013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B5C847-0E62-4734-A147-A18D5B89285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thedailycafe.com/public/main.cf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831" y="1831559"/>
            <a:ext cx="7848600" cy="3429000"/>
          </a:xfrm>
          <a:solidFill>
            <a:schemeClr val="accent1"/>
          </a:solidFill>
        </p:spPr>
        <p:txBody>
          <a:bodyPr>
            <a:noAutofit/>
          </a:bodyPr>
          <a:lstStyle/>
          <a:p>
            <a:r>
              <a:rPr lang="en-US" sz="6000" dirty="0" smtClean="0">
                <a:solidFill>
                  <a:schemeClr val="bg1"/>
                </a:solidFill>
              </a:rPr>
              <a:t>Do you want to make your students better readers?</a:t>
            </a:r>
            <a:endParaRPr lang="en-US" sz="60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5">
              <a:shade val="50000"/>
            </a:schemeClr>
          </a:lnRef>
          <a:fillRef idx="1">
            <a:schemeClr val="accent5"/>
          </a:fillRef>
          <a:effectRef idx="0">
            <a:schemeClr val="accent5"/>
          </a:effectRef>
          <a:fontRef idx="minor">
            <a:schemeClr val="lt1"/>
          </a:fontRef>
        </p:style>
        <p:txBody>
          <a:bodyPr/>
          <a:lstStyle/>
          <a:p>
            <a:r>
              <a:rPr lang="en-US" dirty="0" smtClean="0"/>
              <a:t>Read to Self</a:t>
            </a:r>
            <a:endParaRPr lang="en-US" dirty="0"/>
          </a:p>
        </p:txBody>
      </p:sp>
      <p:sp>
        <p:nvSpPr>
          <p:cNvPr id="3" name="Content Placeholder 2"/>
          <p:cNvSpPr>
            <a:spLocks noGrp="1"/>
          </p:cNvSpPr>
          <p:nvPr>
            <p:ph idx="1"/>
          </p:nvPr>
        </p:nvSpPr>
        <p:spPr>
          <a:xfrm>
            <a:off x="0" y="1524000"/>
            <a:ext cx="8229600" cy="4525963"/>
          </a:xfrm>
        </p:spPr>
        <p:txBody>
          <a:bodyPr>
            <a:normAutofit fontScale="92500" lnSpcReduction="20000"/>
          </a:bodyPr>
          <a:lstStyle/>
          <a:p>
            <a:r>
              <a:rPr lang="en-US" dirty="0" smtClean="0"/>
              <a:t>Lesson begins on page 47</a:t>
            </a:r>
          </a:p>
          <a:p>
            <a:r>
              <a:rPr lang="en-US" dirty="0" smtClean="0"/>
              <a:t>This starts the first day</a:t>
            </a:r>
          </a:p>
          <a:p>
            <a:r>
              <a:rPr lang="en-US" dirty="0" smtClean="0"/>
              <a:t>Three Ways to Read a Book</a:t>
            </a:r>
          </a:p>
          <a:p>
            <a:r>
              <a:rPr lang="en-US" dirty="0" smtClean="0"/>
              <a:t>I PICK Good-Fit Books</a:t>
            </a:r>
          </a:p>
          <a:p>
            <a:r>
              <a:rPr lang="en-US" dirty="0" smtClean="0"/>
              <a:t>I-Chart</a:t>
            </a:r>
            <a:endParaRPr lang="en-US" dirty="0"/>
          </a:p>
          <a:p>
            <a:r>
              <a:rPr lang="en-US" dirty="0" smtClean="0"/>
              <a:t>Practice</a:t>
            </a:r>
          </a:p>
          <a:p>
            <a:r>
              <a:rPr lang="en-US" dirty="0" smtClean="0"/>
              <a:t>Check-in</a:t>
            </a:r>
          </a:p>
          <a:p>
            <a:r>
              <a:rPr lang="en-US" dirty="0" smtClean="0"/>
              <a:t>Practice Again</a:t>
            </a:r>
          </a:p>
          <a:p>
            <a:r>
              <a:rPr lang="en-US" dirty="0" smtClean="0"/>
              <a:t>Review</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6318" r="50048" b="14693"/>
          <a:stretch/>
        </p:blipFill>
        <p:spPr>
          <a:xfrm rot="5400000">
            <a:off x="5598980" y="3359298"/>
            <a:ext cx="2514600" cy="41780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7241" b="13039"/>
          <a:stretch/>
        </p:blipFill>
        <p:spPr>
          <a:xfrm rot="5400000">
            <a:off x="6438738" y="1560543"/>
            <a:ext cx="2812851" cy="19777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15971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stretch>
            <a:fillRect/>
          </a:stretch>
        </p:blipFill>
        <p:spPr>
          <a:xfrm>
            <a:off x="3124200" y="304800"/>
            <a:ext cx="2819400" cy="1592143"/>
          </a:xfrm>
          <a:prstGeom prst="rect">
            <a:avLst/>
          </a:prstGeom>
          <a:ln w="76200">
            <a:solidFill>
              <a:schemeClr val="tx1"/>
            </a:solidFill>
          </a:ln>
        </p:spPr>
      </p:pic>
      <p:sp>
        <p:nvSpPr>
          <p:cNvPr id="19" name="Rounded Rectangle 18"/>
          <p:cNvSpPr/>
          <p:nvPr/>
        </p:nvSpPr>
        <p:spPr>
          <a:xfrm>
            <a:off x="609600" y="2133600"/>
            <a:ext cx="7924800" cy="3124200"/>
          </a:xfrm>
          <a:prstGeom prst="round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219200" y="2773740"/>
            <a:ext cx="6705600" cy="1569660"/>
          </a:xfrm>
          <a:prstGeom prst="rect">
            <a:avLst/>
          </a:prstGeom>
          <a:noFill/>
        </p:spPr>
        <p:txBody>
          <a:bodyPr wrap="square" rtlCol="0">
            <a:spAutoFit/>
          </a:bodyPr>
          <a:lstStyle/>
          <a:p>
            <a:pPr algn="ctr"/>
            <a:r>
              <a:rPr lang="en-US" sz="3200" b="1" dirty="0" smtClean="0">
                <a:solidFill>
                  <a:schemeClr val="tx1">
                    <a:lumMod val="95000"/>
                    <a:lumOff val="5000"/>
                  </a:schemeClr>
                </a:solidFill>
              </a:rPr>
              <a:t>Just like reading, the best way to become a better writer is to practice writing each day.</a:t>
            </a:r>
            <a:endParaRPr lang="en-US" sz="3200" b="1" dirty="0">
              <a:solidFill>
                <a:schemeClr val="tx1">
                  <a:lumMod val="95000"/>
                  <a:lumOff val="5000"/>
                </a:schemeClr>
              </a:solidFill>
            </a:endParaRPr>
          </a:p>
        </p:txBody>
      </p:sp>
      <p:sp>
        <p:nvSpPr>
          <p:cNvPr id="24" name="TextBox 23"/>
          <p:cNvSpPr txBox="1"/>
          <p:nvPr/>
        </p:nvSpPr>
        <p:spPr>
          <a:xfrm>
            <a:off x="0" y="6596390"/>
            <a:ext cx="9144000" cy="261610"/>
          </a:xfrm>
          <a:prstGeom prst="rect">
            <a:avLst/>
          </a:prstGeom>
          <a:noFill/>
        </p:spPr>
        <p:txBody>
          <a:bodyPr wrap="square" rtlCol="0">
            <a:spAutoFit/>
          </a:bodyPr>
          <a:lstStyle/>
          <a:p>
            <a:pPr algn="ctr"/>
            <a:r>
              <a:rPr lang="en-US" sz="1100" b="1" i="1" dirty="0" err="1" smtClean="0"/>
              <a:t>Boushey</a:t>
            </a:r>
            <a:r>
              <a:rPr lang="en-US" sz="1100" b="1" i="1" dirty="0" smtClean="0"/>
              <a:t>, G. &amp; Moser, J. (2006). The daily five: Fostering literacy independence in the elementary grades. </a:t>
            </a:r>
            <a:r>
              <a:rPr lang="en-US" sz="1100" b="1" i="1" dirty="0" err="1" smtClean="0"/>
              <a:t>Stenhouse</a:t>
            </a:r>
            <a:r>
              <a:rPr lang="en-US" sz="1100" b="1" i="1" dirty="0" smtClean="0"/>
              <a:t> Publishers: Portland, Maine.</a:t>
            </a:r>
            <a:endParaRPr lang="en-US" sz="1100" b="1" i="1" dirty="0"/>
          </a:p>
        </p:txBody>
      </p:sp>
    </p:spTree>
    <p:extLst>
      <p:ext uri="{BB962C8B-B14F-4D97-AF65-F5344CB8AC3E}">
        <p14:creationId xmlns:p14="http://schemas.microsoft.com/office/powerpoint/2010/main" val="23863188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style>
          <a:lnRef idx="3">
            <a:schemeClr val="lt1"/>
          </a:lnRef>
          <a:fillRef idx="1">
            <a:schemeClr val="accent2"/>
          </a:fillRef>
          <a:effectRef idx="1">
            <a:schemeClr val="accent2"/>
          </a:effectRef>
          <a:fontRef idx="minor">
            <a:schemeClr val="lt1"/>
          </a:fontRef>
        </p:style>
        <p:txBody>
          <a:bodyPr/>
          <a:lstStyle/>
          <a:p>
            <a:r>
              <a:rPr lang="en-US" dirty="0" smtClean="0"/>
              <a:t>Work on Writing</a:t>
            </a:r>
            <a:endParaRPr lang="en-US" dirty="0"/>
          </a:p>
        </p:txBody>
      </p:sp>
      <p:sp>
        <p:nvSpPr>
          <p:cNvPr id="3" name="Content Placeholder 2"/>
          <p:cNvSpPr>
            <a:spLocks noGrp="1"/>
          </p:cNvSpPr>
          <p:nvPr>
            <p:ph idx="1"/>
          </p:nvPr>
        </p:nvSpPr>
        <p:spPr/>
        <p:txBody>
          <a:bodyPr>
            <a:normAutofit/>
          </a:bodyPr>
          <a:lstStyle/>
          <a:p>
            <a:pPr lvl="1" algn="ctr">
              <a:buNone/>
            </a:pPr>
            <a:r>
              <a:rPr lang="en-US" sz="3100" dirty="0" smtClean="0"/>
              <a:t>Just like </a:t>
            </a:r>
            <a:r>
              <a:rPr lang="en-US" sz="3100" dirty="0" smtClean="0"/>
              <a:t>Read to Self you </a:t>
            </a:r>
            <a:r>
              <a:rPr lang="en-US" sz="3100" dirty="0" smtClean="0"/>
              <a:t>will want to model </a:t>
            </a:r>
          </a:p>
          <a:p>
            <a:pPr lvl="1" algn="ctr">
              <a:buNone/>
            </a:pPr>
            <a:r>
              <a:rPr lang="en-US" sz="3100" dirty="0" smtClean="0"/>
              <a:t>and create an I-chart.  Focus lessons can be </a:t>
            </a:r>
          </a:p>
          <a:p>
            <a:pPr lvl="1" algn="ctr">
              <a:buNone/>
            </a:pPr>
            <a:r>
              <a:rPr lang="en-US" sz="3100" dirty="0" smtClean="0"/>
              <a:t>found on page </a:t>
            </a:r>
            <a:r>
              <a:rPr lang="en-US" sz="3100" dirty="0" smtClean="0"/>
              <a:t>80.</a:t>
            </a:r>
            <a:endParaRPr lang="en-US" sz="3100" dirty="0" smtClean="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6045" t="10149" r="5447" b="13434"/>
          <a:stretch/>
        </p:blipFill>
        <p:spPr>
          <a:xfrm>
            <a:off x="4267200" y="3810000"/>
            <a:ext cx="4371833" cy="2831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33898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819400" y="152400"/>
            <a:ext cx="3429000" cy="1778583"/>
          </a:xfrm>
          <a:prstGeom prst="rect">
            <a:avLst/>
          </a:prstGeom>
          <a:ln w="76200">
            <a:solidFill>
              <a:schemeClr val="tx1"/>
            </a:solidFill>
          </a:ln>
        </p:spPr>
      </p:pic>
      <p:sp>
        <p:nvSpPr>
          <p:cNvPr id="24" name="Rounded Rectangle 23"/>
          <p:cNvSpPr/>
          <p:nvPr/>
        </p:nvSpPr>
        <p:spPr>
          <a:xfrm>
            <a:off x="609600" y="2235783"/>
            <a:ext cx="7924800" cy="3124200"/>
          </a:xfrm>
          <a:prstGeom prst="round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762000" y="2540583"/>
            <a:ext cx="7602177" cy="2554545"/>
          </a:xfrm>
          <a:prstGeom prst="rect">
            <a:avLst/>
          </a:prstGeom>
          <a:noFill/>
        </p:spPr>
        <p:txBody>
          <a:bodyPr wrap="square" rtlCol="0">
            <a:spAutoFit/>
          </a:bodyPr>
          <a:lstStyle/>
          <a:p>
            <a:pPr algn="ctr"/>
            <a:r>
              <a:rPr lang="en-US" sz="3200" b="1" dirty="0" smtClean="0">
                <a:solidFill>
                  <a:schemeClr val="tx1">
                    <a:lumMod val="95000"/>
                    <a:lumOff val="5000"/>
                  </a:schemeClr>
                </a:solidFill>
              </a:rPr>
              <a:t>Reading to someone allows for more time to practice strategies, helping you work on fluency and expression, check for understanding, hear your own voice, and share in the learning community.</a:t>
            </a:r>
            <a:endParaRPr lang="en-US" sz="3200" b="1" dirty="0">
              <a:solidFill>
                <a:schemeClr val="tx1">
                  <a:lumMod val="95000"/>
                  <a:lumOff val="5000"/>
                </a:schemeClr>
              </a:solidFill>
            </a:endParaRPr>
          </a:p>
        </p:txBody>
      </p:sp>
      <p:sp>
        <p:nvSpPr>
          <p:cNvPr id="26" name="TextBox 25"/>
          <p:cNvSpPr txBox="1"/>
          <p:nvPr/>
        </p:nvSpPr>
        <p:spPr>
          <a:xfrm>
            <a:off x="0" y="6596390"/>
            <a:ext cx="9144000" cy="261610"/>
          </a:xfrm>
          <a:prstGeom prst="rect">
            <a:avLst/>
          </a:prstGeom>
          <a:noFill/>
        </p:spPr>
        <p:txBody>
          <a:bodyPr wrap="square" rtlCol="0">
            <a:spAutoFit/>
          </a:bodyPr>
          <a:lstStyle/>
          <a:p>
            <a:pPr algn="ctr"/>
            <a:r>
              <a:rPr lang="en-US" sz="1100" b="1" i="1" dirty="0" err="1" smtClean="0"/>
              <a:t>Boushey</a:t>
            </a:r>
            <a:r>
              <a:rPr lang="en-US" sz="1100" b="1" i="1" dirty="0" smtClean="0"/>
              <a:t>, G. &amp; Moser, J. (2006). The daily five: Fostering literacy independence in the elementary grades. </a:t>
            </a:r>
            <a:r>
              <a:rPr lang="en-US" sz="1100" b="1" i="1" dirty="0" err="1" smtClean="0"/>
              <a:t>Stenhouse</a:t>
            </a:r>
            <a:r>
              <a:rPr lang="en-US" sz="1100" b="1" i="1" dirty="0" smtClean="0"/>
              <a:t> Publishers: Portland, Maine.</a:t>
            </a:r>
            <a:endParaRPr lang="en-US" sz="1100" b="1" i="1" dirty="0"/>
          </a:p>
        </p:txBody>
      </p:sp>
    </p:spTree>
    <p:extLst>
      <p:ext uri="{BB962C8B-B14F-4D97-AF65-F5344CB8AC3E}">
        <p14:creationId xmlns:p14="http://schemas.microsoft.com/office/powerpoint/2010/main" val="3810515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solidFill>
          <a:ln>
            <a:solidFill>
              <a:schemeClr val="tx1"/>
            </a:solidFill>
          </a:ln>
        </p:spPr>
        <p:style>
          <a:lnRef idx="3">
            <a:schemeClr val="lt1"/>
          </a:lnRef>
          <a:fillRef idx="1">
            <a:schemeClr val="accent2"/>
          </a:fillRef>
          <a:effectRef idx="1">
            <a:schemeClr val="accent2"/>
          </a:effectRef>
          <a:fontRef idx="minor">
            <a:schemeClr val="lt1"/>
          </a:fontRef>
        </p:style>
        <p:txBody>
          <a:bodyPr/>
          <a:lstStyle/>
          <a:p>
            <a:r>
              <a:rPr lang="en-US" dirty="0" smtClean="0"/>
              <a:t>Read to Someone</a:t>
            </a:r>
            <a:endParaRPr lang="en-US" dirty="0"/>
          </a:p>
        </p:txBody>
      </p:sp>
      <p:sp>
        <p:nvSpPr>
          <p:cNvPr id="3" name="Content Placeholder 2"/>
          <p:cNvSpPr>
            <a:spLocks noGrp="1"/>
          </p:cNvSpPr>
          <p:nvPr>
            <p:ph idx="1"/>
          </p:nvPr>
        </p:nvSpPr>
        <p:spPr/>
        <p:txBody>
          <a:bodyPr>
            <a:normAutofit/>
          </a:bodyPr>
          <a:lstStyle/>
          <a:p>
            <a:r>
              <a:rPr lang="en-US" sz="2800" dirty="0" smtClean="0"/>
              <a:t>Focus Lessons begin on page </a:t>
            </a:r>
            <a:r>
              <a:rPr lang="en-US" sz="2800" dirty="0" smtClean="0"/>
              <a:t>59</a:t>
            </a:r>
            <a:endParaRPr lang="en-US" sz="2800" dirty="0" smtClean="0"/>
          </a:p>
          <a:p>
            <a:r>
              <a:rPr lang="en-US" sz="2800" dirty="0" smtClean="0"/>
              <a:t>EEKK</a:t>
            </a:r>
          </a:p>
          <a:p>
            <a:r>
              <a:rPr lang="en-US" sz="2800" dirty="0" smtClean="0"/>
              <a:t>Read to Someone Definitions</a:t>
            </a:r>
          </a:p>
          <a:p>
            <a:pPr lvl="1"/>
            <a:r>
              <a:rPr lang="en-US" dirty="0" smtClean="0"/>
              <a:t>EEKK</a:t>
            </a:r>
          </a:p>
          <a:p>
            <a:pPr lvl="1"/>
            <a:r>
              <a:rPr lang="en-US" dirty="0" smtClean="0"/>
              <a:t>I Read, You Read</a:t>
            </a:r>
          </a:p>
          <a:p>
            <a:pPr lvl="1"/>
            <a:r>
              <a:rPr lang="en-US" dirty="0" smtClean="0"/>
              <a:t>Reading </a:t>
            </a:r>
            <a:r>
              <a:rPr lang="en-US" dirty="0" smtClean="0"/>
              <a:t>One Book</a:t>
            </a:r>
          </a:p>
          <a:p>
            <a:pPr lvl="1"/>
            <a:r>
              <a:rPr lang="en-US" dirty="0" smtClean="0"/>
              <a:t>Reading Different Books</a:t>
            </a:r>
          </a:p>
          <a:p>
            <a:pPr lvl="1"/>
            <a:r>
              <a:rPr lang="en-US" dirty="0" smtClean="0"/>
              <a:t>Check for Understanding</a:t>
            </a:r>
            <a:endParaRPr lang="en-US" dirty="0"/>
          </a:p>
          <a:p>
            <a:pPr lvl="1">
              <a:buNone/>
            </a:pPr>
            <a:endParaRPr lang="en-US" dirty="0" smtClean="0"/>
          </a:p>
        </p:txBody>
      </p:sp>
      <p:pic>
        <p:nvPicPr>
          <p:cNvPr id="5" name="Picture 4" descr="Picture 1.png"/>
          <p:cNvPicPr>
            <a:picLocks noChangeAspect="1"/>
          </p:cNvPicPr>
          <p:nvPr/>
        </p:nvPicPr>
        <p:blipFill>
          <a:blip r:embed="rId3" cstate="print"/>
          <a:stretch>
            <a:fillRect/>
          </a:stretch>
        </p:blipFill>
        <p:spPr>
          <a:xfrm>
            <a:off x="6773844" y="1447800"/>
            <a:ext cx="1895511" cy="2438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style>
          <a:lnRef idx="3">
            <a:schemeClr val="lt1"/>
          </a:lnRef>
          <a:fillRef idx="1">
            <a:schemeClr val="accent2"/>
          </a:fillRef>
          <a:effectRef idx="1">
            <a:schemeClr val="accent2"/>
          </a:effectRef>
          <a:fontRef idx="minor">
            <a:schemeClr val="lt1"/>
          </a:fontRef>
        </p:style>
        <p:txBody>
          <a:bodyPr/>
          <a:lstStyle/>
          <a:p>
            <a:r>
              <a:rPr lang="en-US" dirty="0" smtClean="0"/>
              <a:t>Read to Someone</a:t>
            </a:r>
            <a:endParaRPr lang="en-US" dirty="0"/>
          </a:p>
        </p:txBody>
      </p:sp>
      <p:sp>
        <p:nvSpPr>
          <p:cNvPr id="3" name="Content Placeholder 2"/>
          <p:cNvSpPr>
            <a:spLocks noGrp="1"/>
          </p:cNvSpPr>
          <p:nvPr>
            <p:ph idx="1"/>
          </p:nvPr>
        </p:nvSpPr>
        <p:spPr/>
        <p:txBody>
          <a:bodyPr>
            <a:normAutofit/>
          </a:bodyPr>
          <a:lstStyle/>
          <a:p>
            <a:pPr lvl="1">
              <a:buNone/>
            </a:pPr>
            <a:r>
              <a:rPr lang="en-US" dirty="0" smtClean="0"/>
              <a:t>Just like with Read to </a:t>
            </a:r>
            <a:r>
              <a:rPr lang="en-US" dirty="0" smtClean="0"/>
              <a:t>Self and Work on Writing </a:t>
            </a:r>
            <a:r>
              <a:rPr lang="en-US" dirty="0" smtClean="0"/>
              <a:t>you will want to model and create an I-chart.  </a:t>
            </a:r>
          </a:p>
        </p:txBody>
      </p:sp>
      <p:pic>
        <p:nvPicPr>
          <p:cNvPr id="4" name="Picture 3" descr="Slide1.jpg"/>
          <p:cNvPicPr>
            <a:picLocks noChangeAspect="1"/>
          </p:cNvPicPr>
          <p:nvPr/>
        </p:nvPicPr>
        <p:blipFill>
          <a:blip r:embed="rId2" cstate="print"/>
          <a:stretch>
            <a:fillRect/>
          </a:stretch>
        </p:blipFill>
        <p:spPr>
          <a:xfrm>
            <a:off x="457199" y="3200400"/>
            <a:ext cx="3866535" cy="29718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791" t="17512"/>
          <a:stretch/>
        </p:blipFill>
        <p:spPr>
          <a:xfrm>
            <a:off x="4343400" y="3343701"/>
            <a:ext cx="4032914" cy="28284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3581400" y="228600"/>
            <a:ext cx="1798456" cy="1752600"/>
          </a:xfrm>
          <a:prstGeom prst="rect">
            <a:avLst/>
          </a:prstGeom>
          <a:ln w="76200">
            <a:solidFill>
              <a:schemeClr val="tx1"/>
            </a:solidFill>
          </a:ln>
        </p:spPr>
      </p:pic>
      <p:sp>
        <p:nvSpPr>
          <p:cNvPr id="23" name="Rounded Rectangle 22"/>
          <p:cNvSpPr/>
          <p:nvPr/>
        </p:nvSpPr>
        <p:spPr>
          <a:xfrm>
            <a:off x="609600" y="2235783"/>
            <a:ext cx="7924800" cy="3124200"/>
          </a:xfrm>
          <a:prstGeom prst="round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62000" y="2594459"/>
            <a:ext cx="7602177" cy="2062103"/>
          </a:xfrm>
          <a:prstGeom prst="rect">
            <a:avLst/>
          </a:prstGeom>
          <a:noFill/>
        </p:spPr>
        <p:txBody>
          <a:bodyPr wrap="square" rtlCol="0">
            <a:spAutoFit/>
          </a:bodyPr>
          <a:lstStyle/>
          <a:p>
            <a:pPr algn="ctr"/>
            <a:r>
              <a:rPr lang="en-US" sz="3200" b="1" dirty="0" smtClean="0">
                <a:solidFill>
                  <a:schemeClr val="tx1">
                    <a:lumMod val="95000"/>
                    <a:lumOff val="5000"/>
                  </a:schemeClr>
                </a:solidFill>
              </a:rPr>
              <a:t>Correct spelling allows for more fluent writing, thus speeding up the ability to write and get thinking down on paper. This is an essential foundation for writers.</a:t>
            </a:r>
            <a:endParaRPr lang="en-US" sz="3200" b="1" dirty="0">
              <a:solidFill>
                <a:schemeClr val="tx1">
                  <a:lumMod val="95000"/>
                  <a:lumOff val="5000"/>
                </a:schemeClr>
              </a:solidFill>
            </a:endParaRPr>
          </a:p>
        </p:txBody>
      </p:sp>
      <p:sp>
        <p:nvSpPr>
          <p:cNvPr id="28" name="TextBox 27"/>
          <p:cNvSpPr txBox="1"/>
          <p:nvPr/>
        </p:nvSpPr>
        <p:spPr>
          <a:xfrm>
            <a:off x="0" y="6596390"/>
            <a:ext cx="9144000" cy="261610"/>
          </a:xfrm>
          <a:prstGeom prst="rect">
            <a:avLst/>
          </a:prstGeom>
          <a:noFill/>
        </p:spPr>
        <p:txBody>
          <a:bodyPr wrap="square" rtlCol="0">
            <a:spAutoFit/>
          </a:bodyPr>
          <a:lstStyle/>
          <a:p>
            <a:pPr algn="ctr"/>
            <a:r>
              <a:rPr lang="en-US" sz="1100" b="1" i="1" dirty="0" err="1" smtClean="0"/>
              <a:t>Boushey</a:t>
            </a:r>
            <a:r>
              <a:rPr lang="en-US" sz="1100" b="1" i="1" dirty="0" smtClean="0"/>
              <a:t>, G. &amp; Moser, J. (2006). The daily five: Fostering literacy independence in the elementary grades. </a:t>
            </a:r>
            <a:r>
              <a:rPr lang="en-US" sz="1100" b="1" i="1" dirty="0" err="1" smtClean="0"/>
              <a:t>Stenhouse</a:t>
            </a:r>
            <a:r>
              <a:rPr lang="en-US" sz="1100" b="1" i="1" dirty="0" smtClean="0"/>
              <a:t> Publishers: Portland, Maine.</a:t>
            </a:r>
            <a:endParaRPr lang="en-US" sz="1100" b="1" i="1" dirty="0"/>
          </a:p>
        </p:txBody>
      </p:sp>
    </p:spTree>
    <p:extLst>
      <p:ext uri="{BB962C8B-B14F-4D97-AF65-F5344CB8AC3E}">
        <p14:creationId xmlns:p14="http://schemas.microsoft.com/office/powerpoint/2010/main" val="39018175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Word Work</a:t>
            </a:r>
            <a:endParaRPr lang="en-US" dirty="0"/>
          </a:p>
        </p:txBody>
      </p:sp>
      <p:sp>
        <p:nvSpPr>
          <p:cNvPr id="3" name="Content Placeholder 2"/>
          <p:cNvSpPr>
            <a:spLocks noGrp="1"/>
          </p:cNvSpPr>
          <p:nvPr>
            <p:ph idx="1"/>
          </p:nvPr>
        </p:nvSpPr>
        <p:spPr/>
        <p:txBody>
          <a:bodyPr>
            <a:normAutofit/>
          </a:bodyPr>
          <a:lstStyle/>
          <a:p>
            <a:pPr lvl="1" algn="ctr">
              <a:buNone/>
            </a:pPr>
            <a:r>
              <a:rPr lang="en-US" dirty="0"/>
              <a:t>J</a:t>
            </a:r>
            <a:r>
              <a:rPr lang="en-US" dirty="0" smtClean="0"/>
              <a:t>ust like the other tasks you will want to model and</a:t>
            </a:r>
          </a:p>
          <a:p>
            <a:pPr lvl="1" algn="ctr">
              <a:buNone/>
            </a:pPr>
            <a:r>
              <a:rPr lang="en-US" dirty="0" smtClean="0"/>
              <a:t>create and I-chart.  Focus lessons being on page </a:t>
            </a:r>
            <a:r>
              <a:rPr lang="en-US" dirty="0" smtClean="0"/>
              <a:t>85.</a:t>
            </a:r>
            <a:endParaRPr lang="en-US" dirty="0" smtClean="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49104" t="5506" r="7486" b="1062"/>
          <a:stretch/>
        </p:blipFill>
        <p:spPr>
          <a:xfrm rot="5400000">
            <a:off x="4980709" y="2486891"/>
            <a:ext cx="2819400" cy="455121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16697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Ideas for Word Work</a:t>
            </a:r>
            <a:endParaRPr lang="en-US" dirty="0"/>
          </a:p>
        </p:txBody>
      </p:sp>
      <p:sp>
        <p:nvSpPr>
          <p:cNvPr id="3" name="Content Placeholder 2"/>
          <p:cNvSpPr>
            <a:spLocks noGrp="1"/>
          </p:cNvSpPr>
          <p:nvPr>
            <p:ph idx="1"/>
          </p:nvPr>
        </p:nvSpPr>
        <p:spPr/>
        <p:style>
          <a:lnRef idx="2">
            <a:schemeClr val="accent1"/>
          </a:lnRef>
          <a:fillRef idx="1">
            <a:schemeClr val="lt1"/>
          </a:fillRef>
          <a:effectRef idx="0">
            <a:schemeClr val="accent1"/>
          </a:effectRef>
          <a:fontRef idx="minor">
            <a:schemeClr val="dk1"/>
          </a:fontRef>
        </p:style>
        <p:txBody>
          <a:bodyPr/>
          <a:lstStyle/>
          <a:p>
            <a:pPr algn="ctr">
              <a:buNone/>
            </a:pPr>
            <a:r>
              <a:rPr lang="en-US" dirty="0" smtClean="0"/>
              <a:t>Turn and talk with your team to discuss some </a:t>
            </a:r>
          </a:p>
          <a:p>
            <a:pPr algn="ctr">
              <a:buNone/>
            </a:pPr>
            <a:r>
              <a:rPr lang="en-US" dirty="0" smtClean="0"/>
              <a:t>ideas for independent word work at your grade </a:t>
            </a:r>
          </a:p>
          <a:p>
            <a:pPr algn="ctr">
              <a:buNone/>
            </a:pPr>
            <a:r>
              <a:rPr lang="en-US" dirty="0" smtClean="0"/>
              <a:t>level.</a:t>
            </a:r>
          </a:p>
          <a:p>
            <a:pPr algn="ctr">
              <a:buNone/>
            </a:pPr>
            <a:endParaRPr lang="en-US" dirty="0"/>
          </a:p>
          <a:p>
            <a:pPr algn="ctr">
              <a:buNone/>
            </a:pPr>
            <a:endParaRPr lang="en-US" dirty="0"/>
          </a:p>
        </p:txBody>
      </p:sp>
      <p:pic>
        <p:nvPicPr>
          <p:cNvPr id="4" name="Picture 3" descr="teamwork.jpg"/>
          <p:cNvPicPr>
            <a:picLocks noChangeAspect="1"/>
          </p:cNvPicPr>
          <p:nvPr/>
        </p:nvPicPr>
        <p:blipFill>
          <a:blip r:embed="rId3" cstate="print"/>
          <a:stretch>
            <a:fillRect/>
          </a:stretch>
        </p:blipFill>
        <p:spPr>
          <a:xfrm>
            <a:off x="3200400" y="3733800"/>
            <a:ext cx="2482850" cy="2127250"/>
          </a:xfrm>
          <a:prstGeom prst="rect">
            <a:avLst/>
          </a:prstGeom>
        </p:spPr>
      </p:pic>
    </p:spTree>
    <p:extLst>
      <p:ext uri="{BB962C8B-B14F-4D97-AF65-F5344CB8AC3E}">
        <p14:creationId xmlns:p14="http://schemas.microsoft.com/office/powerpoint/2010/main" val="3411839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stretch>
            <a:fillRect/>
          </a:stretch>
        </p:blipFill>
        <p:spPr>
          <a:xfrm>
            <a:off x="3429000" y="304800"/>
            <a:ext cx="2362200" cy="1624411"/>
          </a:xfrm>
          <a:prstGeom prst="rect">
            <a:avLst/>
          </a:prstGeom>
          <a:ln w="76200">
            <a:solidFill>
              <a:schemeClr val="tx1"/>
            </a:solidFill>
          </a:ln>
        </p:spPr>
      </p:pic>
      <p:sp>
        <p:nvSpPr>
          <p:cNvPr id="23" name="Rounded Rectangle 22"/>
          <p:cNvSpPr/>
          <p:nvPr/>
        </p:nvSpPr>
        <p:spPr>
          <a:xfrm>
            <a:off x="609600" y="2159583"/>
            <a:ext cx="7924800" cy="3124200"/>
          </a:xfrm>
          <a:prstGeom prst="round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62000" y="2692983"/>
            <a:ext cx="7602177" cy="2062103"/>
          </a:xfrm>
          <a:prstGeom prst="rect">
            <a:avLst/>
          </a:prstGeom>
          <a:noFill/>
        </p:spPr>
        <p:txBody>
          <a:bodyPr wrap="square" rtlCol="0">
            <a:spAutoFit/>
          </a:bodyPr>
          <a:lstStyle/>
          <a:p>
            <a:pPr algn="ctr"/>
            <a:r>
              <a:rPr lang="en-US" sz="3200" b="1" dirty="0" smtClean="0">
                <a:solidFill>
                  <a:schemeClr val="tx1">
                    <a:lumMod val="95000"/>
                    <a:lumOff val="5000"/>
                  </a:schemeClr>
                </a:solidFill>
              </a:rPr>
              <a:t>We hear examples of good literature and fluent reading. We learn more words, thus expanding our vocabulary and become better readers.</a:t>
            </a:r>
            <a:endParaRPr lang="en-US" sz="3200" b="1" dirty="0">
              <a:solidFill>
                <a:schemeClr val="tx1">
                  <a:lumMod val="95000"/>
                  <a:lumOff val="5000"/>
                </a:schemeClr>
              </a:solidFill>
            </a:endParaRPr>
          </a:p>
        </p:txBody>
      </p:sp>
      <p:sp>
        <p:nvSpPr>
          <p:cNvPr id="28" name="TextBox 27"/>
          <p:cNvSpPr txBox="1"/>
          <p:nvPr/>
        </p:nvSpPr>
        <p:spPr>
          <a:xfrm>
            <a:off x="0" y="6596390"/>
            <a:ext cx="9144000" cy="261610"/>
          </a:xfrm>
          <a:prstGeom prst="rect">
            <a:avLst/>
          </a:prstGeom>
          <a:noFill/>
        </p:spPr>
        <p:txBody>
          <a:bodyPr wrap="square" rtlCol="0">
            <a:spAutoFit/>
          </a:bodyPr>
          <a:lstStyle/>
          <a:p>
            <a:pPr algn="ctr"/>
            <a:r>
              <a:rPr lang="en-US" sz="1100" b="1" i="1" dirty="0" err="1" smtClean="0"/>
              <a:t>Boushey</a:t>
            </a:r>
            <a:r>
              <a:rPr lang="en-US" sz="1100" b="1" i="1" dirty="0" smtClean="0"/>
              <a:t>, G. &amp; Moser, J. (2006). The daily five: Fostering literacy independence in the elementary grades. </a:t>
            </a:r>
            <a:r>
              <a:rPr lang="en-US" sz="1100" b="1" i="1" dirty="0" err="1" smtClean="0"/>
              <a:t>Stenhouse</a:t>
            </a:r>
            <a:r>
              <a:rPr lang="en-US" sz="1100" b="1" i="1" dirty="0" smtClean="0"/>
              <a:t> Publishers: Portland, Maine.</a:t>
            </a:r>
            <a:endParaRPr lang="en-US" sz="1100" b="1" i="1" dirty="0"/>
          </a:p>
        </p:txBody>
      </p:sp>
    </p:spTree>
    <p:extLst>
      <p:ext uri="{BB962C8B-B14F-4D97-AF65-F5344CB8AC3E}">
        <p14:creationId xmlns:p14="http://schemas.microsoft.com/office/powerpoint/2010/main" val="21183739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With Purpose	</a:t>
            </a:r>
            <a:endParaRPr lang="en-US" dirty="0"/>
          </a:p>
        </p:txBody>
      </p:sp>
      <p:sp>
        <p:nvSpPr>
          <p:cNvPr id="3" name="Content Placeholder 2"/>
          <p:cNvSpPr>
            <a:spLocks noGrp="1"/>
          </p:cNvSpPr>
          <p:nvPr>
            <p:ph idx="1"/>
          </p:nvPr>
        </p:nvSpPr>
        <p:spPr>
          <a:xfrm>
            <a:off x="228600" y="1600200"/>
            <a:ext cx="8763000" cy="4953000"/>
          </a:xfrm>
          <a:solidFill>
            <a:schemeClr val="accent5">
              <a:lumMod val="60000"/>
              <a:lumOff val="40000"/>
            </a:schemeClr>
          </a:solidFill>
        </p:spPr>
        <p:txBody>
          <a:bodyPr>
            <a:normAutofit/>
          </a:bodyPr>
          <a:lstStyle/>
          <a:p>
            <a:pPr algn="ctr">
              <a:buNone/>
            </a:pPr>
            <a:r>
              <a:rPr lang="en-US" sz="3600" dirty="0" smtClean="0"/>
              <a:t>How is what I am having children do today creating  powerful readers, writers, and thinkers for tomorrow?</a:t>
            </a:r>
            <a:endParaRPr lang="en-US" sz="3600" b="1" i="1"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pic>
        <p:nvPicPr>
          <p:cNvPr id="4" name="Picture 3" descr="page-photo-elementary-1.jpg"/>
          <p:cNvPicPr>
            <a:picLocks noChangeAspect="1"/>
          </p:cNvPicPr>
          <p:nvPr/>
        </p:nvPicPr>
        <p:blipFill>
          <a:blip r:embed="rId3" cstate="print"/>
          <a:stretch>
            <a:fillRect/>
          </a:stretch>
        </p:blipFill>
        <p:spPr>
          <a:xfrm>
            <a:off x="3842982" y="3733800"/>
            <a:ext cx="1773115" cy="2305050"/>
          </a:xfrm>
          <a:prstGeom prst="rect">
            <a:avLst/>
          </a:prstGeom>
        </p:spPr>
      </p:pic>
    </p:spTree>
    <p:extLst>
      <p:ext uri="{BB962C8B-B14F-4D97-AF65-F5344CB8AC3E}">
        <p14:creationId xmlns:p14="http://schemas.microsoft.com/office/powerpoint/2010/main" val="30833082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4"/>
          </a:lnRef>
          <a:fillRef idx="3">
            <a:schemeClr val="accent4"/>
          </a:fillRef>
          <a:effectRef idx="2">
            <a:schemeClr val="accent4"/>
          </a:effectRef>
          <a:fontRef idx="minor">
            <a:schemeClr val="lt1"/>
          </a:fontRef>
        </p:style>
        <p:txBody>
          <a:bodyPr/>
          <a:lstStyle/>
          <a:p>
            <a:r>
              <a:rPr lang="en-US" dirty="0" smtClean="0"/>
              <a:t>Listen to Reading</a:t>
            </a:r>
            <a:endParaRPr lang="en-US" dirty="0"/>
          </a:p>
        </p:txBody>
      </p:sp>
      <p:sp>
        <p:nvSpPr>
          <p:cNvPr id="3" name="Content Placeholder 2"/>
          <p:cNvSpPr>
            <a:spLocks noGrp="1"/>
          </p:cNvSpPr>
          <p:nvPr>
            <p:ph idx="1"/>
          </p:nvPr>
        </p:nvSpPr>
        <p:spPr/>
        <p:txBody>
          <a:bodyPr>
            <a:normAutofit/>
          </a:bodyPr>
          <a:lstStyle/>
          <a:p>
            <a:r>
              <a:rPr lang="en-US" sz="2800" dirty="0" smtClean="0"/>
              <a:t>Focus Lessons are in the book beginning on page </a:t>
            </a:r>
            <a:r>
              <a:rPr lang="en-US" sz="2800" dirty="0" smtClean="0"/>
              <a:t>75</a:t>
            </a:r>
          </a:p>
          <a:p>
            <a:r>
              <a:rPr lang="en-US" sz="2800" dirty="0" smtClean="0"/>
              <a:t>These lessons are simple and direct</a:t>
            </a:r>
          </a:p>
          <a:p>
            <a:r>
              <a:rPr lang="en-US" sz="2800" dirty="0" smtClean="0"/>
              <a:t>Again</a:t>
            </a:r>
            <a:r>
              <a:rPr lang="en-US" sz="2800" dirty="0" smtClean="0"/>
              <a:t>, you will make an </a:t>
            </a:r>
            <a:r>
              <a:rPr lang="en-US" sz="2800" dirty="0" smtClean="0"/>
              <a:t>I-chart</a:t>
            </a:r>
            <a:endParaRPr lang="en-US" sz="2800" dirty="0" smtClean="0"/>
          </a:p>
          <a:p>
            <a:pPr lvl="1">
              <a:buNone/>
            </a:pPr>
            <a:endParaRPr lang="en-US" dirty="0" smtClean="0"/>
          </a:p>
        </p:txBody>
      </p:sp>
      <p:pic>
        <p:nvPicPr>
          <p:cNvPr id="6" name="Picture 5" descr="imagesCA0I9D2K.jpg"/>
          <p:cNvPicPr>
            <a:picLocks noChangeAspect="1"/>
          </p:cNvPicPr>
          <p:nvPr/>
        </p:nvPicPr>
        <p:blipFill>
          <a:blip r:embed="rId3" cstate="print"/>
          <a:stretch>
            <a:fillRect/>
          </a:stretch>
        </p:blipFill>
        <p:spPr>
          <a:xfrm>
            <a:off x="5819985" y="3193553"/>
            <a:ext cx="2770295" cy="302359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9603803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5"/>
          <p:cNvSpPr>
            <a:spLocks noChangeArrowheads="1"/>
          </p:cNvSpPr>
          <p:nvPr/>
        </p:nvSpPr>
        <p:spPr bwMode="auto">
          <a:xfrm>
            <a:off x="381000" y="304801"/>
            <a:ext cx="8305800" cy="6494085"/>
          </a:xfrm>
          <a:prstGeom prst="rec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square">
            <a:spAutoFit/>
          </a:bodyPr>
          <a:lstStyle/>
          <a:p>
            <a:pPr algn="ctr"/>
            <a:r>
              <a:rPr lang="en-US" sz="3200" b="1" dirty="0">
                <a:solidFill>
                  <a:schemeClr val="accent2"/>
                </a:solidFill>
              </a:rPr>
              <a:t>These foundations are important to </a:t>
            </a:r>
            <a:endParaRPr lang="en-US" sz="3200" b="1" dirty="0" smtClean="0">
              <a:solidFill>
                <a:schemeClr val="accent2"/>
              </a:solidFill>
            </a:endParaRPr>
          </a:p>
          <a:p>
            <a:pPr algn="ctr"/>
            <a:r>
              <a:rPr lang="en-US" sz="3200" b="1" dirty="0" smtClean="0">
                <a:solidFill>
                  <a:schemeClr val="accent2"/>
                </a:solidFill>
              </a:rPr>
              <a:t>The </a:t>
            </a:r>
            <a:r>
              <a:rPr lang="en-US" sz="3200" b="1" dirty="0">
                <a:solidFill>
                  <a:schemeClr val="accent2"/>
                </a:solidFill>
              </a:rPr>
              <a:t>Daily Five:</a:t>
            </a:r>
            <a:r>
              <a:rPr lang="en-US" sz="3200" b="1" dirty="0">
                <a:solidFill>
                  <a:srgbClr val="00FF00"/>
                </a:solidFill>
              </a:rPr>
              <a:t> </a:t>
            </a:r>
            <a:endParaRPr lang="en-US" sz="3200" b="1" dirty="0" smtClean="0">
              <a:solidFill>
                <a:srgbClr val="00FF00"/>
              </a:solidFill>
            </a:endParaRPr>
          </a:p>
          <a:p>
            <a:endParaRPr lang="en-US" sz="3200" dirty="0">
              <a:solidFill>
                <a:srgbClr val="00FF00"/>
              </a:solidFill>
            </a:endParaRPr>
          </a:p>
          <a:p>
            <a:pPr algn="ctr">
              <a:buFontTx/>
              <a:buChar char="•"/>
            </a:pPr>
            <a:r>
              <a:rPr lang="en-US" sz="2400" dirty="0"/>
              <a:t> Trusting students</a:t>
            </a:r>
          </a:p>
          <a:p>
            <a:pPr algn="ctr">
              <a:buFontTx/>
              <a:buChar char="•"/>
            </a:pPr>
            <a:endParaRPr lang="en-US" sz="2400" dirty="0"/>
          </a:p>
          <a:p>
            <a:pPr algn="ctr">
              <a:buFontTx/>
              <a:buChar char="•"/>
            </a:pPr>
            <a:r>
              <a:rPr lang="en-US" sz="2400" dirty="0"/>
              <a:t> Providing choice</a:t>
            </a:r>
          </a:p>
          <a:p>
            <a:pPr algn="ctr">
              <a:buFontTx/>
              <a:buChar char="•"/>
            </a:pPr>
            <a:endParaRPr lang="en-US" sz="2400" dirty="0"/>
          </a:p>
          <a:p>
            <a:pPr algn="ctr">
              <a:buFontTx/>
              <a:buChar char="•"/>
            </a:pPr>
            <a:r>
              <a:rPr lang="en-US" sz="2400" dirty="0"/>
              <a:t> Nurturing community</a:t>
            </a:r>
          </a:p>
          <a:p>
            <a:pPr algn="ctr">
              <a:buFontTx/>
              <a:buChar char="•"/>
            </a:pPr>
            <a:endParaRPr lang="en-US" sz="2400" dirty="0"/>
          </a:p>
          <a:p>
            <a:pPr algn="ctr">
              <a:buFontTx/>
              <a:buChar char="•"/>
            </a:pPr>
            <a:r>
              <a:rPr lang="en-US" sz="2400" dirty="0"/>
              <a:t> Creating a sense of urgency</a:t>
            </a:r>
          </a:p>
          <a:p>
            <a:pPr algn="ctr">
              <a:buFontTx/>
              <a:buChar char="•"/>
            </a:pPr>
            <a:endParaRPr lang="en-US" sz="2400" dirty="0"/>
          </a:p>
          <a:p>
            <a:pPr algn="ctr">
              <a:buFontTx/>
              <a:buChar char="•"/>
            </a:pPr>
            <a:r>
              <a:rPr lang="en-US" sz="2400" dirty="0"/>
              <a:t> Building stamina</a:t>
            </a:r>
          </a:p>
          <a:p>
            <a:pPr algn="ctr">
              <a:buFontTx/>
              <a:buChar char="•"/>
            </a:pPr>
            <a:endParaRPr lang="en-US" sz="2400" dirty="0"/>
          </a:p>
          <a:p>
            <a:pPr algn="ctr">
              <a:buFontTx/>
              <a:buChar char="•"/>
            </a:pPr>
            <a:r>
              <a:rPr lang="en-US" sz="2400" dirty="0"/>
              <a:t> Staying out of students’ way once routines </a:t>
            </a:r>
          </a:p>
          <a:p>
            <a:pPr algn="ctr"/>
            <a:r>
              <a:rPr lang="en-US" sz="2400" dirty="0"/>
              <a:t>are established</a:t>
            </a:r>
          </a:p>
          <a:p>
            <a:endParaRPr lang="en-US" sz="32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style>
          <a:lnRef idx="3">
            <a:schemeClr val="lt1"/>
          </a:lnRef>
          <a:fillRef idx="1">
            <a:schemeClr val="accent1"/>
          </a:fillRef>
          <a:effectRef idx="1">
            <a:schemeClr val="accent1"/>
          </a:effectRef>
          <a:fontRef idx="minor">
            <a:schemeClr val="lt1"/>
          </a:fontRef>
        </p:style>
        <p:txBody>
          <a:bodyPr/>
          <a:lstStyle/>
          <a:p>
            <a:pPr eaLnBrk="1" hangingPunct="1"/>
            <a:r>
              <a:rPr lang="en-US" sz="3200" smtClean="0"/>
              <a:t>10 Steps to Teaching and </a:t>
            </a:r>
            <a:br>
              <a:rPr lang="en-US" sz="3200" smtClean="0"/>
            </a:br>
            <a:r>
              <a:rPr lang="en-US" sz="3200" smtClean="0"/>
              <a:t>Learning Independence</a:t>
            </a:r>
            <a:endParaRPr lang="en-US" sz="3200" dirty="0" smtClean="0"/>
          </a:p>
        </p:txBody>
      </p:sp>
      <p:sp>
        <p:nvSpPr>
          <p:cNvPr id="136195" name="Rectangle 3"/>
          <p:cNvSpPr>
            <a:spLocks noGrp="1" noChangeArrowheads="1"/>
          </p:cNvSpPr>
          <p:nvPr>
            <p:ph idx="1"/>
          </p:nvPr>
        </p:nvSpPr>
        <p:spPr>
          <a:xfrm>
            <a:off x="457200" y="1719263"/>
            <a:ext cx="8229600" cy="4986337"/>
          </a:xfrm>
          <a:ln/>
        </p:spPr>
        <p:style>
          <a:lnRef idx="2">
            <a:schemeClr val="accent1"/>
          </a:lnRef>
          <a:fillRef idx="1">
            <a:schemeClr val="lt1"/>
          </a:fillRef>
          <a:effectRef idx="0">
            <a:schemeClr val="accent1"/>
          </a:effectRef>
          <a:fontRef idx="minor">
            <a:schemeClr val="dk1"/>
          </a:fontRef>
        </p:style>
        <p:txBody>
          <a:bodyPr/>
          <a:lstStyle/>
          <a:p>
            <a:pPr eaLnBrk="1" hangingPunct="1">
              <a:lnSpc>
                <a:spcPct val="80000"/>
              </a:lnSpc>
            </a:pPr>
            <a:r>
              <a:rPr lang="en-US" sz="2600" dirty="0" smtClean="0"/>
              <a:t>1. Identify what is to be taught</a:t>
            </a:r>
          </a:p>
          <a:p>
            <a:pPr lvl="2" eaLnBrk="1" hangingPunct="1">
              <a:lnSpc>
                <a:spcPct val="80000"/>
              </a:lnSpc>
            </a:pPr>
            <a:r>
              <a:rPr lang="en-US" sz="2100" dirty="0" smtClean="0"/>
              <a:t>Today we are going to…..</a:t>
            </a:r>
          </a:p>
          <a:p>
            <a:pPr eaLnBrk="1" hangingPunct="1">
              <a:lnSpc>
                <a:spcPct val="80000"/>
              </a:lnSpc>
            </a:pPr>
            <a:r>
              <a:rPr lang="en-US" sz="2600" dirty="0" smtClean="0"/>
              <a:t>2. Setting Purpose – Sense of Urgency</a:t>
            </a:r>
          </a:p>
          <a:p>
            <a:pPr lvl="2" eaLnBrk="1" hangingPunct="1">
              <a:lnSpc>
                <a:spcPct val="80000"/>
              </a:lnSpc>
            </a:pPr>
            <a:r>
              <a:rPr lang="en-US" sz="2100" dirty="0" smtClean="0"/>
              <a:t>Tell the students why… </a:t>
            </a:r>
          </a:p>
          <a:p>
            <a:pPr eaLnBrk="1" hangingPunct="1">
              <a:lnSpc>
                <a:spcPct val="80000"/>
              </a:lnSpc>
            </a:pPr>
            <a:r>
              <a:rPr lang="en-US" sz="2600" dirty="0" smtClean="0"/>
              <a:t>3. Brainstorm behaviors desired using an I chart</a:t>
            </a:r>
          </a:p>
          <a:p>
            <a:pPr lvl="2" eaLnBrk="1" hangingPunct="1">
              <a:lnSpc>
                <a:spcPct val="80000"/>
              </a:lnSpc>
            </a:pPr>
            <a:r>
              <a:rPr lang="en-US" sz="2100" dirty="0" smtClean="0"/>
              <a:t>What does it look like, sound like, feel like?</a:t>
            </a:r>
          </a:p>
          <a:p>
            <a:pPr lvl="4" eaLnBrk="1" hangingPunct="1">
              <a:lnSpc>
                <a:spcPct val="80000"/>
              </a:lnSpc>
            </a:pPr>
            <a:r>
              <a:rPr lang="en-US" sz="1800" dirty="0" smtClean="0"/>
              <a:t>Read the whole time.</a:t>
            </a:r>
          </a:p>
          <a:p>
            <a:pPr lvl="4" eaLnBrk="1" hangingPunct="1">
              <a:lnSpc>
                <a:spcPct val="80000"/>
              </a:lnSpc>
            </a:pPr>
            <a:r>
              <a:rPr lang="en-US" sz="1800" dirty="0" smtClean="0"/>
              <a:t>Stay in one spot.</a:t>
            </a:r>
          </a:p>
          <a:p>
            <a:pPr lvl="4" eaLnBrk="1" hangingPunct="1">
              <a:lnSpc>
                <a:spcPct val="80000"/>
              </a:lnSpc>
            </a:pPr>
            <a:r>
              <a:rPr lang="en-US" sz="1800" dirty="0" smtClean="0"/>
              <a:t>Read quietly.</a:t>
            </a:r>
          </a:p>
          <a:p>
            <a:pPr lvl="4" eaLnBrk="1" hangingPunct="1">
              <a:lnSpc>
                <a:spcPct val="80000"/>
              </a:lnSpc>
            </a:pPr>
            <a:r>
              <a:rPr lang="en-US" sz="1800" dirty="0" smtClean="0"/>
              <a:t>Get started right away.</a:t>
            </a:r>
          </a:p>
          <a:p>
            <a:pPr eaLnBrk="1" hangingPunct="1">
              <a:lnSpc>
                <a:spcPct val="80000"/>
              </a:lnSpc>
            </a:pPr>
            <a:r>
              <a:rPr lang="en-US" sz="2600" dirty="0" smtClean="0"/>
              <a:t>4. Model most desirable behaviors</a:t>
            </a:r>
          </a:p>
          <a:p>
            <a:pPr lvl="2" eaLnBrk="1" hangingPunct="1">
              <a:lnSpc>
                <a:spcPct val="80000"/>
              </a:lnSpc>
            </a:pPr>
            <a:r>
              <a:rPr lang="en-US" sz="2100" dirty="0" smtClean="0"/>
              <a:t>Show what it looks like – 3 dimensional</a:t>
            </a:r>
          </a:p>
          <a:p>
            <a:pPr lvl="2" eaLnBrk="1" hangingPunct="1">
              <a:lnSpc>
                <a:spcPct val="80000"/>
              </a:lnSpc>
            </a:pPr>
            <a:r>
              <a:rPr lang="en-US" sz="2100" dirty="0" smtClean="0"/>
              <a:t>As they do this, go over </a:t>
            </a:r>
            <a:r>
              <a:rPr lang="en-US" sz="2100" dirty="0" smtClean="0">
                <a:latin typeface="Book Antiqua" pitchFamily="18" charset="0"/>
              </a:rPr>
              <a:t>I </a:t>
            </a:r>
            <a:r>
              <a:rPr lang="en-US" sz="2100" dirty="0" smtClean="0"/>
              <a:t>chart and then ask: “Will ____ become a better reader if he does this?” (Self assessment is so important.)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style>
          <a:lnRef idx="3">
            <a:schemeClr val="lt1"/>
          </a:lnRef>
          <a:fillRef idx="1">
            <a:schemeClr val="accent1"/>
          </a:fillRef>
          <a:effectRef idx="1">
            <a:schemeClr val="accent1"/>
          </a:effectRef>
          <a:fontRef idx="minor">
            <a:schemeClr val="lt1"/>
          </a:fontRef>
        </p:style>
        <p:txBody>
          <a:bodyPr/>
          <a:lstStyle/>
          <a:p>
            <a:pPr eaLnBrk="1" hangingPunct="1"/>
            <a:r>
              <a:rPr lang="en-US" sz="3200" dirty="0" smtClean="0"/>
              <a:t>10 Steps to Teaching and </a:t>
            </a:r>
            <a:br>
              <a:rPr lang="en-US" sz="3200" dirty="0" smtClean="0"/>
            </a:br>
            <a:r>
              <a:rPr lang="en-US" sz="3200" dirty="0" smtClean="0"/>
              <a:t>Learning Independence</a:t>
            </a:r>
          </a:p>
        </p:txBody>
      </p:sp>
      <p:sp>
        <p:nvSpPr>
          <p:cNvPr id="137219" name="Rectangle 3"/>
          <p:cNvSpPr>
            <a:spLocks noGrp="1" noChangeArrowheads="1"/>
          </p:cNvSpPr>
          <p:nvPr>
            <p:ph idx="1"/>
          </p:nvPr>
        </p:nvSpPr>
        <p:spPr>
          <a:ln/>
        </p:spPr>
        <p:style>
          <a:lnRef idx="2">
            <a:schemeClr val="accent1"/>
          </a:lnRef>
          <a:fillRef idx="1">
            <a:schemeClr val="lt1"/>
          </a:fillRef>
          <a:effectRef idx="0">
            <a:schemeClr val="accent1"/>
          </a:effectRef>
          <a:fontRef idx="minor">
            <a:schemeClr val="dk1"/>
          </a:fontRef>
        </p:style>
        <p:txBody>
          <a:bodyPr/>
          <a:lstStyle/>
          <a:p>
            <a:pPr eaLnBrk="1" hangingPunct="1">
              <a:lnSpc>
                <a:spcPct val="90000"/>
              </a:lnSpc>
            </a:pPr>
            <a:r>
              <a:rPr lang="en-US" sz="2600" dirty="0" smtClean="0"/>
              <a:t>5. </a:t>
            </a:r>
            <a:r>
              <a:rPr lang="en-US" sz="2300" dirty="0" smtClean="0"/>
              <a:t>Model least desirable behaviors</a:t>
            </a:r>
            <a:r>
              <a:rPr lang="en-US" sz="2600" dirty="0" smtClean="0"/>
              <a:t> </a:t>
            </a:r>
          </a:p>
          <a:p>
            <a:pPr lvl="2" eaLnBrk="1" hangingPunct="1">
              <a:lnSpc>
                <a:spcPct val="90000"/>
              </a:lnSpc>
            </a:pPr>
            <a:r>
              <a:rPr lang="en-US" sz="2100" dirty="0" smtClean="0"/>
              <a:t>Michael Grinder calls this “training your muscle memory”. As a child is modeling this, go through chart and ask children, “Will ___ become a better reader if he does this?”</a:t>
            </a:r>
          </a:p>
          <a:p>
            <a:pPr lvl="2" eaLnBrk="1" hangingPunct="1">
              <a:lnSpc>
                <a:spcPct val="90000"/>
              </a:lnSpc>
            </a:pPr>
            <a:r>
              <a:rPr lang="en-US" sz="2100" dirty="0" smtClean="0"/>
              <a:t>Then, have the child show you he/she can do it correctly.</a:t>
            </a:r>
          </a:p>
          <a:p>
            <a:pPr eaLnBrk="1" hangingPunct="1">
              <a:lnSpc>
                <a:spcPct val="90000"/>
              </a:lnSpc>
            </a:pPr>
            <a:r>
              <a:rPr lang="en-US" sz="2600" dirty="0" smtClean="0"/>
              <a:t>6. </a:t>
            </a:r>
            <a:r>
              <a:rPr lang="en-US" sz="2300" dirty="0" smtClean="0"/>
              <a:t>Place students around the room</a:t>
            </a:r>
          </a:p>
          <a:p>
            <a:pPr lvl="2" eaLnBrk="1" hangingPunct="1">
              <a:lnSpc>
                <a:spcPct val="90000"/>
              </a:lnSpc>
            </a:pPr>
            <a:r>
              <a:rPr lang="en-US" sz="2100" dirty="0" smtClean="0"/>
              <a:t>Children want to be comfortable</a:t>
            </a:r>
          </a:p>
          <a:p>
            <a:pPr lvl="2" eaLnBrk="1" hangingPunct="1">
              <a:lnSpc>
                <a:spcPct val="90000"/>
              </a:lnSpc>
            </a:pPr>
            <a:r>
              <a:rPr lang="en-US" sz="2100" dirty="0" smtClean="0"/>
              <a:t>At the beginning we place them and after awhile we show them how to choose.  We ask them, “Where do you read best?”</a:t>
            </a:r>
          </a:p>
          <a:p>
            <a:pPr eaLnBrk="1" hangingPunct="1">
              <a:lnSpc>
                <a:spcPct val="90000"/>
              </a:lnSpc>
            </a:pPr>
            <a:r>
              <a:rPr lang="en-US" sz="2600" dirty="0" smtClean="0"/>
              <a:t>7. </a:t>
            </a:r>
            <a:r>
              <a:rPr lang="en-US" sz="2300" dirty="0" smtClean="0"/>
              <a:t>Everyone practice and build stamina (3 minutes)</a:t>
            </a:r>
          </a:p>
          <a:p>
            <a:pPr lvl="2" eaLnBrk="1" hangingPunct="1">
              <a:lnSpc>
                <a:spcPct val="90000"/>
              </a:lnSpc>
            </a:pPr>
            <a:r>
              <a:rPr lang="en-US" sz="2100" dirty="0" smtClean="0"/>
              <a:t>Don’t set timer, look for body clues.</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style>
          <a:lnRef idx="3">
            <a:schemeClr val="lt1"/>
          </a:lnRef>
          <a:fillRef idx="1">
            <a:schemeClr val="accent1"/>
          </a:fillRef>
          <a:effectRef idx="1">
            <a:schemeClr val="accent1"/>
          </a:effectRef>
          <a:fontRef idx="minor">
            <a:schemeClr val="lt1"/>
          </a:fontRef>
        </p:style>
        <p:txBody>
          <a:bodyPr/>
          <a:lstStyle/>
          <a:p>
            <a:pPr eaLnBrk="1" hangingPunct="1"/>
            <a:r>
              <a:rPr lang="en-US" sz="3200" dirty="0" smtClean="0"/>
              <a:t>10 Steps to Teaching and </a:t>
            </a:r>
            <a:br>
              <a:rPr lang="en-US" sz="3200" dirty="0" smtClean="0"/>
            </a:br>
            <a:r>
              <a:rPr lang="en-US" sz="3200" dirty="0" smtClean="0"/>
              <a:t>Learning Independence</a:t>
            </a:r>
          </a:p>
        </p:txBody>
      </p:sp>
      <p:sp>
        <p:nvSpPr>
          <p:cNvPr id="138243" name="Rectangle 3"/>
          <p:cNvSpPr>
            <a:spLocks noGrp="1" noChangeArrowheads="1"/>
          </p:cNvSpPr>
          <p:nvPr>
            <p:ph idx="1"/>
          </p:nvPr>
        </p:nvSpPr>
        <p:spPr>
          <a:ln/>
        </p:spPr>
        <p:style>
          <a:lnRef idx="2">
            <a:schemeClr val="accent1"/>
          </a:lnRef>
          <a:fillRef idx="1">
            <a:schemeClr val="lt1"/>
          </a:fillRef>
          <a:effectRef idx="0">
            <a:schemeClr val="accent1"/>
          </a:effectRef>
          <a:fontRef idx="minor">
            <a:schemeClr val="dk1"/>
          </a:fontRef>
        </p:style>
        <p:txBody>
          <a:bodyPr/>
          <a:lstStyle/>
          <a:p>
            <a:pPr eaLnBrk="1" hangingPunct="1"/>
            <a:r>
              <a:rPr lang="en-US" dirty="0" smtClean="0"/>
              <a:t>8. Stay Out of the Way</a:t>
            </a:r>
          </a:p>
          <a:p>
            <a:pPr lvl="2" eaLnBrk="1" hangingPunct="1"/>
            <a:r>
              <a:rPr lang="en-US" dirty="0" smtClean="0"/>
              <a:t>Use “the magical power of a teacher’s eye” </a:t>
            </a:r>
          </a:p>
          <a:p>
            <a:pPr lvl="2" eaLnBrk="1" hangingPunct="1"/>
            <a:r>
              <a:rPr lang="en-US" dirty="0" smtClean="0"/>
              <a:t>Watch for “The Barometer Child” </a:t>
            </a:r>
          </a:p>
          <a:p>
            <a:pPr eaLnBrk="1" hangingPunct="1"/>
            <a:r>
              <a:rPr lang="en-US" dirty="0" smtClean="0"/>
              <a:t>9. Quiet Signal – Come back to Group</a:t>
            </a:r>
          </a:p>
          <a:p>
            <a:pPr lvl="2" eaLnBrk="1" hangingPunct="1"/>
            <a:r>
              <a:rPr lang="en-US" dirty="0" smtClean="0"/>
              <a:t>When stamina is broken, use signal.</a:t>
            </a:r>
          </a:p>
          <a:p>
            <a:pPr eaLnBrk="1" hangingPunct="1"/>
            <a:r>
              <a:rPr lang="en-US" dirty="0" smtClean="0"/>
              <a:t>10.Group Check In – “How Did You Do?”</a:t>
            </a:r>
          </a:p>
          <a:p>
            <a:pPr lvl="2" eaLnBrk="1" hangingPunct="1"/>
            <a:r>
              <a:rPr lang="en-US" dirty="0" smtClean="0"/>
              <a:t>This is time for self reflection and sharing.</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en-US" dirty="0" smtClean="0"/>
              <a:t>How do I get started?	</a:t>
            </a:r>
            <a:endParaRPr lang="en-US" dirty="0"/>
          </a:p>
        </p:txBody>
      </p:sp>
      <p:sp>
        <p:nvSpPr>
          <p:cNvPr id="3" name="Content Placeholder 2"/>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r>
              <a:rPr lang="en-US" dirty="0" smtClean="0"/>
              <a:t>Establish a gathering place </a:t>
            </a:r>
            <a:r>
              <a:rPr lang="en-US" sz="1700" dirty="0" smtClean="0"/>
              <a:t>(page 28)</a:t>
            </a:r>
          </a:p>
          <a:p>
            <a:r>
              <a:rPr lang="en-US" dirty="0" smtClean="0"/>
              <a:t>Develop the concept of “good-fit” books through a series of lessons  </a:t>
            </a:r>
            <a:r>
              <a:rPr lang="en-US" sz="1700" dirty="0" smtClean="0"/>
              <a:t>(Setting Up Book Boxes… page 34)</a:t>
            </a:r>
          </a:p>
          <a:p>
            <a:r>
              <a:rPr lang="en-US" dirty="0" smtClean="0"/>
              <a:t>Create anchor charts with students for referencing behaviors </a:t>
            </a:r>
            <a:r>
              <a:rPr lang="en-US" sz="1700" dirty="0" smtClean="0"/>
              <a:t>(page 35)</a:t>
            </a:r>
          </a:p>
          <a:p>
            <a:r>
              <a:rPr lang="en-US" dirty="0" smtClean="0"/>
              <a:t>Short, repeated intervals of independent practice </a:t>
            </a:r>
            <a:r>
              <a:rPr lang="en-US" sz="1700" dirty="0" smtClean="0"/>
              <a:t>(page 36)</a:t>
            </a:r>
          </a:p>
          <a:p>
            <a:r>
              <a:rPr lang="en-US" dirty="0" smtClean="0"/>
              <a:t>Calm signals and check-in </a:t>
            </a:r>
            <a:r>
              <a:rPr lang="en-US" dirty="0" smtClean="0"/>
              <a:t>procedures </a:t>
            </a:r>
            <a:r>
              <a:rPr lang="en-US" sz="1700" dirty="0" smtClean="0"/>
              <a:t>(page 38)</a:t>
            </a:r>
          </a:p>
          <a:p>
            <a:r>
              <a:rPr lang="en-US" dirty="0" smtClean="0"/>
              <a:t>Use the correct model/incorrect model approach for demonstrating appropriate behaviors </a:t>
            </a:r>
            <a:r>
              <a:rPr lang="en-US" sz="1900" dirty="0" smtClean="0"/>
              <a:t>(page 41)</a:t>
            </a:r>
          </a:p>
          <a:p>
            <a:pPr>
              <a:buNone/>
            </a:pPr>
            <a:endParaRPr lang="en-US" sz="1900" dirty="0" smtClean="0"/>
          </a:p>
          <a:p>
            <a:pPr algn="ctr">
              <a:buNone/>
            </a:pPr>
            <a:r>
              <a:rPr lang="en-US" sz="1000" b="1" dirty="0" smtClean="0"/>
              <a:t>Taken from </a:t>
            </a:r>
            <a:r>
              <a:rPr lang="en-US" sz="1000" b="1" i="1" dirty="0" err="1" smtClean="0"/>
              <a:t>Boushey</a:t>
            </a:r>
            <a:r>
              <a:rPr lang="en-US" sz="1000" b="1" i="1" dirty="0" smtClean="0"/>
              <a:t>, G. &amp; Moser, J. (2006). The daily five: Fostering literacy independence in the elementary grades. </a:t>
            </a:r>
            <a:r>
              <a:rPr lang="en-US" sz="1000" b="1" i="1" dirty="0" err="1" smtClean="0"/>
              <a:t>Stenhouse</a:t>
            </a:r>
            <a:r>
              <a:rPr lang="en-US" sz="1000" b="1" i="1" dirty="0" smtClean="0"/>
              <a:t> Publishers: Portland, Maine</a:t>
            </a:r>
            <a:endParaRPr lang="en-US" sz="1000" dirty="0" smtClean="0"/>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1180136">
            <a:off x="19362" y="1587693"/>
            <a:ext cx="3733800" cy="3048000"/>
          </a:xfrm>
          <a:prstGeom prst="rect">
            <a:avLst/>
          </a:prstGeom>
          <a:solidFill>
            <a:srgbClr val="FF7D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6323407">
            <a:off x="2771098" y="839692"/>
            <a:ext cx="4078287" cy="348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rot="21180136">
            <a:off x="5810562" y="1282893"/>
            <a:ext cx="3733800" cy="3048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21374301">
            <a:off x="19363" y="3809562"/>
            <a:ext cx="3733800" cy="3048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214486">
            <a:off x="4968190" y="3933057"/>
            <a:ext cx="3733800" cy="304800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381000" y="1371600"/>
            <a:ext cx="8305800" cy="5029200"/>
          </a:xfrm>
          <a:prstGeom prst="roundRect">
            <a:avLst/>
          </a:prstGeom>
          <a:solidFill>
            <a:schemeClr val="bg1">
              <a:alpha val="76000"/>
            </a:schemeClr>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639762"/>
            <a:ext cx="9144000" cy="808038"/>
          </a:xfrm>
          <a:solidFill>
            <a:schemeClr val="tx1"/>
          </a:solidFill>
        </p:spPr>
        <p:txBody>
          <a:bodyPr>
            <a:normAutofit/>
          </a:bodyPr>
          <a:lstStyle/>
          <a:p>
            <a:r>
              <a:rPr lang="en-US" sz="3600" b="1" dirty="0" smtClean="0">
                <a:solidFill>
                  <a:schemeClr val="bg1"/>
                </a:solidFill>
              </a:rPr>
              <a:t>Things to remember about the Daily Five </a:t>
            </a:r>
            <a:endParaRPr lang="en-US" sz="3600" b="1" dirty="0">
              <a:solidFill>
                <a:schemeClr val="bg1"/>
              </a:solidFill>
            </a:endParaRPr>
          </a:p>
        </p:txBody>
      </p:sp>
      <p:sp>
        <p:nvSpPr>
          <p:cNvPr id="3" name="Content Placeholder 2"/>
          <p:cNvSpPr>
            <a:spLocks noGrp="1"/>
          </p:cNvSpPr>
          <p:nvPr>
            <p:ph idx="1"/>
          </p:nvPr>
        </p:nvSpPr>
        <p:spPr>
          <a:xfrm>
            <a:off x="457200" y="1524000"/>
            <a:ext cx="8229600" cy="4876800"/>
          </a:xfrm>
        </p:spPr>
        <p:txBody>
          <a:bodyPr>
            <a:normAutofit/>
          </a:bodyPr>
          <a:lstStyle/>
          <a:p>
            <a:pPr marL="0" indent="0" algn="ctr">
              <a:buNone/>
            </a:pPr>
            <a:r>
              <a:rPr lang="en-US" sz="3600" b="1" dirty="0" smtClean="0"/>
              <a:t>It develops STAMINA.</a:t>
            </a:r>
          </a:p>
          <a:p>
            <a:pPr marL="0" indent="0" algn="ctr">
              <a:buNone/>
            </a:pPr>
            <a:r>
              <a:rPr lang="en-US" sz="2400" b="1" dirty="0" smtClean="0"/>
              <a:t>Giving of support and giving of manageable tasks that gradually increase in time and resistance will help the students succeed more in reading and writing.</a:t>
            </a:r>
          </a:p>
          <a:p>
            <a:pPr marL="0" indent="0" algn="ctr">
              <a:spcBef>
                <a:spcPts val="1800"/>
              </a:spcBef>
              <a:buNone/>
            </a:pPr>
            <a:r>
              <a:rPr lang="en-US" sz="3600" b="1" dirty="0" smtClean="0"/>
              <a:t>It embraces THINKING.</a:t>
            </a:r>
          </a:p>
          <a:p>
            <a:pPr marL="0" indent="0" algn="ctr">
              <a:buNone/>
            </a:pPr>
            <a:r>
              <a:rPr lang="en-US" sz="2400" b="1" dirty="0" smtClean="0"/>
              <a:t>Our mind is something we always use in all forms of literacy.</a:t>
            </a:r>
          </a:p>
          <a:p>
            <a:pPr marL="0" indent="0" algn="ctr">
              <a:spcBef>
                <a:spcPts val="1800"/>
              </a:spcBef>
              <a:buNone/>
            </a:pPr>
            <a:r>
              <a:rPr lang="en-US" sz="3600" b="1" dirty="0" smtClean="0"/>
              <a:t>It is FUN! </a:t>
            </a:r>
            <a:r>
              <a:rPr lang="en-US" sz="3600" b="1" dirty="0" smtClean="0">
                <a:sym typeface="Wingdings" pitchFamily="2" charset="2"/>
              </a:rPr>
              <a:t></a:t>
            </a:r>
          </a:p>
          <a:p>
            <a:pPr marL="0" indent="0" algn="ctr">
              <a:buNone/>
            </a:pPr>
            <a:r>
              <a:rPr lang="en-US" sz="2400" b="1" dirty="0" smtClean="0">
                <a:sym typeface="Wingdings" pitchFamily="2" charset="2"/>
              </a:rPr>
              <a:t>Students are empowered to make learning choices that engages them and allows them to direct their own learning.</a:t>
            </a:r>
            <a:endParaRPr lang="en-US" sz="2400" b="1" dirty="0"/>
          </a:p>
        </p:txBody>
      </p:sp>
    </p:spTree>
    <p:extLst>
      <p:ext uri="{BB962C8B-B14F-4D97-AF65-F5344CB8AC3E}">
        <p14:creationId xmlns:p14="http://schemas.microsoft.com/office/powerpoint/2010/main" val="17059388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US" dirty="0" smtClean="0"/>
              <a:t>STAMINA</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9151" b="5920"/>
          <a:stretch/>
        </p:blipFill>
        <p:spPr>
          <a:xfrm rot="5912351">
            <a:off x="5026321" y="2749801"/>
            <a:ext cx="3824853" cy="2970662"/>
          </a:xfrm>
          <a:prstGeom prst="rect">
            <a:avLst/>
          </a:prstGeom>
          <a:ln w="2286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4795645">
            <a:off x="292100" y="2866220"/>
            <a:ext cx="3759200" cy="28194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938999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en-US" dirty="0" smtClean="0"/>
              <a:t>The CAFE</a:t>
            </a:r>
            <a:endParaRPr 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548" t="6414"/>
          <a:stretch/>
        </p:blipFill>
        <p:spPr>
          <a:xfrm>
            <a:off x="914400" y="1487606"/>
            <a:ext cx="7162800" cy="5027494"/>
          </a:xfrm>
          <a:prstGeom prst="rect">
            <a:avLst/>
          </a:prstGeom>
        </p:spPr>
      </p:pic>
      <p:pic>
        <p:nvPicPr>
          <p:cNvPr id="1026" name="Picture 2" descr="http://images.betterworldbooks.com/157/The-Cafe-Book-978157110728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70636">
            <a:off x="6248400" y="304800"/>
            <a:ext cx="842963" cy="10504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a:ln>
            <a:solidFill>
              <a:schemeClr val="tx1"/>
            </a:solidFill>
          </a:ln>
        </p:spPr>
        <p:txBody>
          <a:bodyPr/>
          <a:lstStyle/>
          <a:p>
            <a:r>
              <a:rPr lang="en-US" dirty="0" smtClean="0"/>
              <a:t>Does it work?</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06622608"/>
              </p:ext>
            </p:extLst>
          </p:nvPr>
        </p:nvGraphicFramePr>
        <p:xfrm>
          <a:off x="1219200" y="1981200"/>
          <a:ext cx="6096000" cy="44500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Beginning Letter</a:t>
                      </a:r>
                      <a:r>
                        <a:rPr lang="en-US" baseline="0" dirty="0" smtClean="0"/>
                        <a:t> ID</a:t>
                      </a:r>
                      <a:endParaRPr lang="en-US" dirty="0"/>
                    </a:p>
                  </a:txBody>
                  <a:tcPr/>
                </a:tc>
                <a:tc>
                  <a:txBody>
                    <a:bodyPr/>
                    <a:lstStyle/>
                    <a:p>
                      <a:r>
                        <a:rPr lang="en-US" dirty="0" smtClean="0"/>
                        <a:t>November Level</a:t>
                      </a:r>
                      <a:endParaRPr lang="en-US" dirty="0"/>
                    </a:p>
                  </a:txBody>
                  <a:tcPr/>
                </a:tc>
              </a:tr>
              <a:tr h="370840">
                <a:tc>
                  <a:txBody>
                    <a:bodyPr/>
                    <a:lstStyle/>
                    <a:p>
                      <a:r>
                        <a:rPr lang="en-US" dirty="0" smtClean="0"/>
                        <a:t>0</a:t>
                      </a:r>
                      <a:endParaRPr lang="en-US" dirty="0"/>
                    </a:p>
                  </a:txBody>
                  <a:tcPr/>
                </a:tc>
                <a:tc>
                  <a:txBody>
                    <a:bodyPr/>
                    <a:lstStyle/>
                    <a:p>
                      <a:r>
                        <a:rPr lang="en-US" dirty="0" smtClean="0"/>
                        <a:t>A</a:t>
                      </a:r>
                      <a:endParaRPr lang="en-US" dirty="0"/>
                    </a:p>
                  </a:txBody>
                  <a:tcPr/>
                </a:tc>
              </a:tr>
              <a:tr h="370840">
                <a:tc>
                  <a:txBody>
                    <a:bodyPr/>
                    <a:lstStyle/>
                    <a:p>
                      <a:r>
                        <a:rPr lang="en-US" dirty="0" smtClean="0"/>
                        <a:t>0</a:t>
                      </a:r>
                      <a:endParaRPr lang="en-US" dirty="0"/>
                    </a:p>
                  </a:txBody>
                  <a:tcPr/>
                </a:tc>
                <a:tc>
                  <a:txBody>
                    <a:bodyPr/>
                    <a:lstStyle/>
                    <a:p>
                      <a:r>
                        <a:rPr lang="en-US" dirty="0" smtClean="0"/>
                        <a:t>A</a:t>
                      </a:r>
                      <a:endParaRPr lang="en-US" dirty="0"/>
                    </a:p>
                  </a:txBody>
                  <a:tcPr/>
                </a:tc>
              </a:tr>
              <a:tr h="370840">
                <a:tc>
                  <a:txBody>
                    <a:bodyPr/>
                    <a:lstStyle/>
                    <a:p>
                      <a:r>
                        <a:rPr lang="en-US" dirty="0" smtClean="0"/>
                        <a:t>6</a:t>
                      </a:r>
                      <a:endParaRPr lang="en-US" dirty="0"/>
                    </a:p>
                  </a:txBody>
                  <a:tcPr/>
                </a:tc>
                <a:tc>
                  <a:txBody>
                    <a:bodyPr/>
                    <a:lstStyle/>
                    <a:p>
                      <a:r>
                        <a:rPr lang="en-US" dirty="0" smtClean="0"/>
                        <a:t>A</a:t>
                      </a:r>
                      <a:endParaRPr lang="en-US" dirty="0"/>
                    </a:p>
                  </a:txBody>
                  <a:tcPr/>
                </a:tc>
              </a:tr>
              <a:tr h="370840">
                <a:tc>
                  <a:txBody>
                    <a:bodyPr/>
                    <a:lstStyle/>
                    <a:p>
                      <a:r>
                        <a:rPr lang="en-US" dirty="0" smtClean="0"/>
                        <a:t>7</a:t>
                      </a:r>
                      <a:endParaRPr lang="en-US" dirty="0"/>
                    </a:p>
                  </a:txBody>
                  <a:tcPr/>
                </a:tc>
                <a:tc>
                  <a:txBody>
                    <a:bodyPr/>
                    <a:lstStyle/>
                    <a:p>
                      <a:r>
                        <a:rPr lang="en-US" dirty="0" smtClean="0"/>
                        <a:t>B</a:t>
                      </a:r>
                      <a:endParaRPr lang="en-US" dirty="0"/>
                    </a:p>
                  </a:txBody>
                  <a:tcPr/>
                </a:tc>
              </a:tr>
              <a:tr h="370840">
                <a:tc>
                  <a:txBody>
                    <a:bodyPr/>
                    <a:lstStyle/>
                    <a:p>
                      <a:r>
                        <a:rPr lang="en-US" dirty="0" smtClean="0"/>
                        <a:t>9</a:t>
                      </a:r>
                      <a:endParaRPr lang="en-US" dirty="0"/>
                    </a:p>
                  </a:txBody>
                  <a:tcPr/>
                </a:tc>
                <a:tc>
                  <a:txBody>
                    <a:bodyPr/>
                    <a:lstStyle/>
                    <a:p>
                      <a:r>
                        <a:rPr lang="en-US" dirty="0" smtClean="0"/>
                        <a:t>A</a:t>
                      </a:r>
                      <a:endParaRPr lang="en-US" dirty="0"/>
                    </a:p>
                  </a:txBody>
                  <a:tcPr/>
                </a:tc>
              </a:tr>
              <a:tr h="370840">
                <a:tc>
                  <a:txBody>
                    <a:bodyPr/>
                    <a:lstStyle/>
                    <a:p>
                      <a:r>
                        <a:rPr lang="en-US" dirty="0" smtClean="0"/>
                        <a:t>17</a:t>
                      </a:r>
                      <a:endParaRPr lang="en-US" dirty="0"/>
                    </a:p>
                  </a:txBody>
                  <a:tcPr/>
                </a:tc>
                <a:tc>
                  <a:txBody>
                    <a:bodyPr/>
                    <a:lstStyle/>
                    <a:p>
                      <a:r>
                        <a:rPr lang="en-US" dirty="0" smtClean="0"/>
                        <a:t>A</a:t>
                      </a:r>
                      <a:endParaRPr lang="en-US" dirty="0"/>
                    </a:p>
                  </a:txBody>
                  <a:tcPr/>
                </a:tc>
              </a:tr>
              <a:tr h="370840">
                <a:tc>
                  <a:txBody>
                    <a:bodyPr/>
                    <a:lstStyle/>
                    <a:p>
                      <a:r>
                        <a:rPr lang="en-US" dirty="0" smtClean="0"/>
                        <a:t>17</a:t>
                      </a:r>
                      <a:endParaRPr lang="en-US" dirty="0"/>
                    </a:p>
                  </a:txBody>
                  <a:tcPr/>
                </a:tc>
                <a:tc>
                  <a:txBody>
                    <a:bodyPr/>
                    <a:lstStyle/>
                    <a:p>
                      <a:r>
                        <a:rPr lang="en-US" dirty="0" smtClean="0"/>
                        <a:t>A</a:t>
                      </a:r>
                      <a:endParaRPr lang="en-US" dirty="0"/>
                    </a:p>
                  </a:txBody>
                  <a:tcPr/>
                </a:tc>
              </a:tr>
              <a:tr h="370840">
                <a:tc>
                  <a:txBody>
                    <a:bodyPr/>
                    <a:lstStyle/>
                    <a:p>
                      <a:r>
                        <a:rPr lang="en-US" dirty="0" smtClean="0"/>
                        <a:t>35</a:t>
                      </a:r>
                      <a:endParaRPr lang="en-US" dirty="0"/>
                    </a:p>
                  </a:txBody>
                  <a:tcPr/>
                </a:tc>
                <a:tc>
                  <a:txBody>
                    <a:bodyPr/>
                    <a:lstStyle/>
                    <a:p>
                      <a:r>
                        <a:rPr lang="en-US" dirty="0" smtClean="0"/>
                        <a:t>A</a:t>
                      </a:r>
                      <a:endParaRPr lang="en-US" dirty="0"/>
                    </a:p>
                  </a:txBody>
                  <a:tcPr/>
                </a:tc>
              </a:tr>
              <a:tr h="370840">
                <a:tc>
                  <a:txBody>
                    <a:bodyPr/>
                    <a:lstStyle/>
                    <a:p>
                      <a:r>
                        <a:rPr lang="en-US" dirty="0" smtClean="0"/>
                        <a:t>26</a:t>
                      </a:r>
                      <a:endParaRPr lang="en-US" dirty="0"/>
                    </a:p>
                  </a:txBody>
                  <a:tcPr/>
                </a:tc>
                <a:tc>
                  <a:txBody>
                    <a:bodyPr/>
                    <a:lstStyle/>
                    <a:p>
                      <a:r>
                        <a:rPr lang="en-US" dirty="0" smtClean="0"/>
                        <a:t>B</a:t>
                      </a:r>
                      <a:endParaRPr lang="en-US" dirty="0"/>
                    </a:p>
                  </a:txBody>
                  <a:tcPr/>
                </a:tc>
              </a:tr>
              <a:tr h="370840">
                <a:tc>
                  <a:txBody>
                    <a:bodyPr/>
                    <a:lstStyle/>
                    <a:p>
                      <a:r>
                        <a:rPr lang="en-US" dirty="0" smtClean="0"/>
                        <a:t>27</a:t>
                      </a:r>
                      <a:endParaRPr lang="en-US" dirty="0"/>
                    </a:p>
                  </a:txBody>
                  <a:tcPr/>
                </a:tc>
                <a:tc>
                  <a:txBody>
                    <a:bodyPr/>
                    <a:lstStyle/>
                    <a:p>
                      <a:r>
                        <a:rPr lang="en-US" dirty="0" smtClean="0"/>
                        <a:t>B</a:t>
                      </a:r>
                      <a:endParaRPr lang="en-US" dirty="0"/>
                    </a:p>
                  </a:txBody>
                  <a:tcPr/>
                </a:tc>
              </a:tr>
              <a:tr h="370840">
                <a:tc>
                  <a:txBody>
                    <a:bodyPr/>
                    <a:lstStyle/>
                    <a:p>
                      <a:r>
                        <a:rPr lang="en-US" dirty="0" smtClean="0"/>
                        <a:t>52</a:t>
                      </a:r>
                      <a:endParaRPr lang="en-US" dirty="0"/>
                    </a:p>
                  </a:txBody>
                  <a:tcPr/>
                </a:tc>
                <a:tc>
                  <a:txBody>
                    <a:bodyPr/>
                    <a:lstStyle/>
                    <a:p>
                      <a:r>
                        <a:rPr lang="en-US" dirty="0" smtClean="0"/>
                        <a:t>G</a:t>
                      </a:r>
                      <a:endParaRPr lang="en-US" dirty="0"/>
                    </a:p>
                  </a:txBody>
                  <a:tcPr/>
                </a:tc>
              </a:tr>
            </a:tbl>
          </a:graphicData>
        </a:graphic>
      </p:graphicFrame>
    </p:spTree>
    <p:extLst>
      <p:ext uri="{BB962C8B-B14F-4D97-AF65-F5344CB8AC3E}">
        <p14:creationId xmlns:p14="http://schemas.microsoft.com/office/powerpoint/2010/main" val="1445023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60000"/>
              <a:lumOff val="40000"/>
            </a:schemeClr>
          </a:solidFill>
        </p:spPr>
        <p:txBody>
          <a:bodyPr/>
          <a:lstStyle/>
          <a:p>
            <a:endParaRPr lang="en-US" dirty="0" smtClean="0"/>
          </a:p>
          <a:p>
            <a:endParaRPr lang="en-US" dirty="0"/>
          </a:p>
          <a:p>
            <a:pPr>
              <a:buNone/>
            </a:pPr>
            <a:endParaRPr lang="en-US" dirty="0"/>
          </a:p>
          <a:p>
            <a:pPr algn="ctr">
              <a:buNone/>
            </a:pPr>
            <a:r>
              <a:rPr lang="en-US" dirty="0" smtClean="0"/>
              <a:t>The goal is to help the students to become</a:t>
            </a:r>
          </a:p>
          <a:p>
            <a:pPr algn="ctr">
              <a:buNone/>
            </a:pPr>
            <a:r>
              <a:rPr lang="en-US" dirty="0" smtClean="0"/>
              <a:t>independent learners through meaningful </a:t>
            </a:r>
          </a:p>
          <a:p>
            <a:pPr algn="ctr">
              <a:buNone/>
            </a:pPr>
            <a:r>
              <a:rPr lang="en-US" dirty="0" smtClean="0"/>
              <a:t>activities.  </a:t>
            </a:r>
          </a:p>
          <a:p>
            <a:pPr>
              <a:buNone/>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solidFill>
        </p:spPr>
        <p:txBody>
          <a:bodyPr/>
          <a:lstStyle/>
          <a:p>
            <a:r>
              <a:rPr lang="en-US" dirty="0" smtClean="0">
                <a:solidFill>
                  <a:schemeClr val="bg1"/>
                </a:solidFill>
              </a:rPr>
              <a:t>Website Resources</a:t>
            </a:r>
            <a:endParaRPr lang="en-US" dirty="0">
              <a:solidFill>
                <a:schemeClr val="bg1"/>
              </a:solidFill>
            </a:endParaRPr>
          </a:p>
        </p:txBody>
      </p:sp>
      <p:sp>
        <p:nvSpPr>
          <p:cNvPr id="3" name="Content Placeholder 2"/>
          <p:cNvSpPr>
            <a:spLocks noGrp="1"/>
          </p:cNvSpPr>
          <p:nvPr>
            <p:ph idx="1"/>
          </p:nvPr>
        </p:nvSpPr>
        <p:spPr/>
        <p:txBody>
          <a:bodyPr/>
          <a:lstStyle/>
          <a:p>
            <a:r>
              <a:rPr lang="en-US" sz="2800" dirty="0">
                <a:hlinkClick r:id="rId3"/>
              </a:rPr>
              <a:t>http://</a:t>
            </a:r>
            <a:r>
              <a:rPr lang="en-US" sz="2800" dirty="0" smtClean="0">
                <a:hlinkClick r:id="rId3"/>
              </a:rPr>
              <a:t>www.thedailycafe.com/public/main.cfm</a:t>
            </a:r>
            <a:endParaRPr lang="en-US" sz="2800" dirty="0" smtClean="0"/>
          </a:p>
          <a:p>
            <a:pPr marL="0" indent="0">
              <a:buNone/>
            </a:pPr>
            <a:endParaRPr lang="en-US" dirty="0"/>
          </a:p>
          <a:p>
            <a:endParaRPr lang="en-US" dirty="0"/>
          </a:p>
        </p:txBody>
      </p:sp>
    </p:spTree>
    <p:extLst>
      <p:ext uri="{BB962C8B-B14F-4D97-AF65-F5344CB8AC3E}">
        <p14:creationId xmlns:p14="http://schemas.microsoft.com/office/powerpoint/2010/main" val="173312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2">
            <a:schemeClr val="accent5">
              <a:shade val="50000"/>
            </a:schemeClr>
          </a:lnRef>
          <a:fillRef idx="1">
            <a:schemeClr val="accent5"/>
          </a:fillRef>
          <a:effectRef idx="0">
            <a:schemeClr val="accent5"/>
          </a:effectRef>
          <a:fontRef idx="minor">
            <a:schemeClr val="lt1"/>
          </a:fontRef>
        </p:style>
        <p:txBody>
          <a:bodyPr>
            <a:normAutofit fontScale="90000"/>
          </a:bodyPr>
          <a:lstStyle/>
          <a:p>
            <a:r>
              <a:rPr lang="en-US" sz="6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Daily 5 in Kindergarten</a:t>
            </a:r>
            <a:r>
              <a:rPr lang="en-US" sz="6600" dirty="0" smtClean="0"/>
              <a:t>	</a:t>
            </a:r>
            <a:r>
              <a:rPr lang="en-US" dirty="0" smtClean="0"/>
              <a:t>	</a:t>
            </a:r>
            <a:endParaRPr lang="en-US" dirty="0"/>
          </a:p>
        </p:txBody>
      </p:sp>
      <p:pic>
        <p:nvPicPr>
          <p:cNvPr id="4" name="Picture 3" descr="imagesCAU97I12.jpg"/>
          <p:cNvPicPr>
            <a:picLocks noChangeAspect="1"/>
          </p:cNvPicPr>
          <p:nvPr/>
        </p:nvPicPr>
        <p:blipFill>
          <a:blip r:embed="rId3" cstate="print"/>
          <a:stretch>
            <a:fillRect/>
          </a:stretch>
        </p:blipFill>
        <p:spPr>
          <a:xfrm rot="20801188">
            <a:off x="6152525" y="1740574"/>
            <a:ext cx="1576720" cy="1978783"/>
          </a:xfrm>
          <a:prstGeom prst="rect">
            <a:avLst/>
          </a:prstGeom>
        </p:spPr>
      </p:pic>
    </p:spTree>
    <p:extLst>
      <p:ext uri="{BB962C8B-B14F-4D97-AF65-F5344CB8AC3E}">
        <p14:creationId xmlns:p14="http://schemas.microsoft.com/office/powerpoint/2010/main" val="24481513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60000"/>
              <a:lumOff val="40000"/>
            </a:schemeClr>
          </a:solidFill>
        </p:spPr>
        <p:txBody>
          <a:bodyPr>
            <a:normAutofit fontScale="90000"/>
          </a:bodyPr>
          <a:lstStyle/>
          <a:p>
            <a:r>
              <a:rPr lang="en-US" dirty="0" smtClean="0"/>
              <a:t>Students participate in their own education….	</a:t>
            </a:r>
            <a:endParaRPr lang="en-US" dirty="0"/>
          </a:p>
        </p:txBody>
      </p:sp>
      <p:sp>
        <p:nvSpPr>
          <p:cNvPr id="3" name="Content Placeholder 2"/>
          <p:cNvSpPr>
            <a:spLocks noGrp="1"/>
          </p:cNvSpPr>
          <p:nvPr>
            <p:ph idx="1"/>
          </p:nvPr>
        </p:nvSpPr>
        <p:spPr>
          <a:xfrm>
            <a:off x="457200" y="1600200"/>
            <a:ext cx="8229600" cy="5029200"/>
          </a:xfrm>
          <a:solidFill>
            <a:schemeClr val="accent2">
              <a:lumMod val="20000"/>
              <a:lumOff val="80000"/>
            </a:schemeClr>
          </a:solidFill>
        </p:spPr>
        <p:txBody>
          <a:bodyPr>
            <a:normAutofit fontScale="77500" lnSpcReduction="20000"/>
          </a:bodyPr>
          <a:lstStyle/>
          <a:p>
            <a:pPr algn="ctr">
              <a:buNone/>
            </a:pPr>
            <a:endParaRPr lang="en-US" sz="3300" dirty="0" smtClean="0"/>
          </a:p>
          <a:p>
            <a:pPr algn="ctr">
              <a:buNone/>
            </a:pPr>
            <a:r>
              <a:rPr lang="en-US" sz="3300" dirty="0" smtClean="0"/>
              <a:t>We wanted to change the atmosphere in our </a:t>
            </a:r>
          </a:p>
          <a:p>
            <a:pPr algn="ctr">
              <a:buNone/>
            </a:pPr>
            <a:r>
              <a:rPr lang="en-US" sz="3300" dirty="0" smtClean="0"/>
              <a:t>classrooms and our own roles, from trying to “manage” </a:t>
            </a:r>
          </a:p>
          <a:p>
            <a:pPr algn="ctr">
              <a:buNone/>
            </a:pPr>
            <a:r>
              <a:rPr lang="en-US" sz="3300" dirty="0" smtClean="0"/>
              <a:t>students, rushing around the room putting out fires, to </a:t>
            </a:r>
          </a:p>
          <a:p>
            <a:pPr algn="ctr">
              <a:buNone/>
            </a:pPr>
            <a:r>
              <a:rPr lang="en-US" sz="3300" dirty="0" smtClean="0"/>
              <a:t>creating routines and procedures that fostered independent </a:t>
            </a:r>
          </a:p>
          <a:p>
            <a:pPr algn="ctr">
              <a:buNone/>
            </a:pPr>
            <a:r>
              <a:rPr lang="en-US" sz="3300" dirty="0" smtClean="0"/>
              <a:t>literacy behaviors that were ingrained to the point of being </a:t>
            </a:r>
          </a:p>
          <a:p>
            <a:pPr algn="ctr">
              <a:buNone/>
            </a:pPr>
            <a:r>
              <a:rPr lang="en-US" sz="3300" dirty="0" smtClean="0"/>
              <a:t>habits.  Our goal was for all students to have internalized </a:t>
            </a:r>
          </a:p>
          <a:p>
            <a:pPr algn="ctr">
              <a:buNone/>
            </a:pPr>
            <a:r>
              <a:rPr lang="en-US" sz="3300" dirty="0" smtClean="0"/>
              <a:t>these expectations and shared experiences in a way that </a:t>
            </a:r>
          </a:p>
          <a:p>
            <a:pPr algn="ctr">
              <a:buNone/>
            </a:pPr>
            <a:r>
              <a:rPr lang="en-US" sz="3300" dirty="0" smtClean="0"/>
              <a:t>allowed for every child to become engrossed in their </a:t>
            </a:r>
          </a:p>
          <a:p>
            <a:pPr algn="ctr">
              <a:buNone/>
            </a:pPr>
            <a:r>
              <a:rPr lang="en-US" sz="3300" dirty="0" smtClean="0"/>
              <a:t>reading and writing. </a:t>
            </a:r>
            <a:r>
              <a:rPr lang="en-US" sz="1300" dirty="0" smtClean="0"/>
              <a:t>(pg. 9)</a:t>
            </a:r>
          </a:p>
          <a:p>
            <a:pPr>
              <a:buNone/>
            </a:pPr>
            <a:endParaRPr lang="en-US" dirty="0" smtClean="0"/>
          </a:p>
          <a:p>
            <a:pPr>
              <a:buNone/>
            </a:pPr>
            <a:endParaRPr lang="en-US" sz="900" b="1" dirty="0" smtClean="0"/>
          </a:p>
          <a:p>
            <a:pPr>
              <a:buNone/>
            </a:pPr>
            <a:endParaRPr lang="en-US" sz="900" b="1" dirty="0"/>
          </a:p>
          <a:p>
            <a:pPr>
              <a:buNone/>
            </a:pPr>
            <a:endParaRPr lang="en-US" sz="900" b="1" dirty="0" smtClean="0"/>
          </a:p>
          <a:p>
            <a:pPr algn="ctr">
              <a:buNone/>
            </a:pPr>
            <a:r>
              <a:rPr lang="en-US" sz="900" b="1" dirty="0" smtClean="0"/>
              <a:t>Taken from </a:t>
            </a:r>
            <a:r>
              <a:rPr lang="en-US" sz="900" b="1" i="1" dirty="0" err="1" smtClean="0"/>
              <a:t>Boushey</a:t>
            </a:r>
            <a:r>
              <a:rPr lang="en-US" sz="900" b="1" i="1" dirty="0" smtClean="0"/>
              <a:t>, G. &amp; Moser, J. (2006). The daily five: Fostering literacy independence in the elementary grades. </a:t>
            </a:r>
            <a:r>
              <a:rPr lang="en-US" sz="900" b="1" i="1" dirty="0" err="1" smtClean="0"/>
              <a:t>Stenhouse</a:t>
            </a:r>
            <a:r>
              <a:rPr lang="en-US" sz="900" b="1" i="1" dirty="0" smtClean="0"/>
              <a:t> Publishers: Portland, Maine.</a:t>
            </a:r>
            <a:endParaRPr lang="en-US" sz="900" dirty="0" smtClean="0"/>
          </a:p>
          <a:p>
            <a:pPr>
              <a:buNone/>
            </a:pPr>
            <a:endParaRPr lang="en-US" dirty="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28600" y="304800"/>
            <a:ext cx="8686800" cy="1143000"/>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eaLnBrk="1" hangingPunct="1"/>
            <a:r>
              <a:rPr lang="en-US" dirty="0" smtClean="0"/>
              <a:t>The Daily 5 is Researched Based…</a:t>
            </a:r>
          </a:p>
        </p:txBody>
      </p:sp>
      <p:sp>
        <p:nvSpPr>
          <p:cNvPr id="30723" name="Rectangle 3"/>
          <p:cNvSpPr>
            <a:spLocks noGrp="1" noChangeArrowheads="1"/>
          </p:cNvSpPr>
          <p:nvPr>
            <p:ph idx="1"/>
          </p:nvPr>
        </p:nvSpPr>
        <p:spPr>
          <a:xfrm>
            <a:off x="304800" y="1676400"/>
            <a:ext cx="8534400" cy="4343400"/>
          </a:xfrm>
        </p:spPr>
        <p:style>
          <a:lnRef idx="2">
            <a:schemeClr val="accent4"/>
          </a:lnRef>
          <a:fillRef idx="1">
            <a:schemeClr val="lt1"/>
          </a:fillRef>
          <a:effectRef idx="0">
            <a:schemeClr val="accent4"/>
          </a:effectRef>
          <a:fontRef idx="minor">
            <a:schemeClr val="dk1"/>
          </a:fontRef>
        </p:style>
        <p:txBody>
          <a:bodyPr>
            <a:normAutofit lnSpcReduction="10000"/>
          </a:bodyPr>
          <a:lstStyle/>
          <a:p>
            <a:pPr algn="ctr">
              <a:lnSpc>
                <a:spcPct val="90000"/>
              </a:lnSpc>
            </a:pPr>
            <a:r>
              <a:rPr lang="en-US" sz="2400" dirty="0" smtClean="0"/>
              <a:t>Since 1946, research shows that kids need to….</a:t>
            </a:r>
            <a:br>
              <a:rPr lang="en-US" sz="2400" dirty="0" smtClean="0"/>
            </a:br>
            <a:r>
              <a:rPr lang="en-US" sz="2400" dirty="0" smtClean="0"/>
              <a:t/>
            </a:r>
            <a:br>
              <a:rPr lang="en-US" sz="2400" dirty="0" smtClean="0"/>
            </a:br>
            <a:r>
              <a:rPr lang="en-US" sz="2400" dirty="0" smtClean="0"/>
              <a:t>* read to be better readers </a:t>
            </a:r>
            <a:br>
              <a:rPr lang="en-US" sz="2400" dirty="0" smtClean="0"/>
            </a:br>
            <a:r>
              <a:rPr lang="en-US" sz="2400" dirty="0" smtClean="0"/>
              <a:t>* write to be better writers</a:t>
            </a:r>
          </a:p>
          <a:p>
            <a:pPr algn="ctr" eaLnBrk="1" hangingPunct="1">
              <a:lnSpc>
                <a:spcPct val="90000"/>
              </a:lnSpc>
              <a:buNone/>
            </a:pPr>
            <a:endParaRPr lang="en-US" sz="2400" dirty="0"/>
          </a:p>
          <a:p>
            <a:pPr algn="ctr" eaLnBrk="1" hangingPunct="1">
              <a:lnSpc>
                <a:spcPct val="90000"/>
              </a:lnSpc>
            </a:pPr>
            <a:r>
              <a:rPr lang="en-US" sz="2400" dirty="0" smtClean="0"/>
              <a:t>Reggie </a:t>
            </a:r>
            <a:r>
              <a:rPr lang="en-US" sz="2400" dirty="0" err="1" smtClean="0"/>
              <a:t>Routman</a:t>
            </a:r>
            <a:r>
              <a:rPr lang="en-US" sz="2400" dirty="0" smtClean="0"/>
              <a:t> and Richard </a:t>
            </a:r>
            <a:r>
              <a:rPr lang="en-US" sz="2400" dirty="0" err="1" smtClean="0"/>
              <a:t>Allington</a:t>
            </a:r>
            <a:r>
              <a:rPr lang="en-US" sz="2400" dirty="0" smtClean="0"/>
              <a:t> show that we are use to teaching 80% of the time and practice 20% of the time….</a:t>
            </a:r>
          </a:p>
          <a:p>
            <a:pPr algn="ctr" eaLnBrk="1" hangingPunct="1">
              <a:lnSpc>
                <a:spcPct val="90000"/>
              </a:lnSpc>
              <a:buFont typeface="Wingdings" pitchFamily="2" charset="2"/>
              <a:buNone/>
            </a:pPr>
            <a:endParaRPr lang="en-US" sz="2400" dirty="0" smtClean="0"/>
          </a:p>
          <a:p>
            <a:pPr algn="ctr" eaLnBrk="1" hangingPunct="1">
              <a:lnSpc>
                <a:spcPct val="90000"/>
              </a:lnSpc>
            </a:pPr>
            <a:r>
              <a:rPr lang="en-US" sz="2400" dirty="0" smtClean="0"/>
              <a:t>Now we know it needs to be us teaching 20% of the time and students practicing 80% of the time.  It is the same as sports, you have to physically practice to get better!</a:t>
            </a:r>
            <a:endParaRPr lang="en-US" sz="2400" dirty="0"/>
          </a:p>
          <a:p>
            <a:pPr eaLnBrk="1" hangingPunct="1">
              <a:lnSpc>
                <a:spcPct val="90000"/>
              </a:lnSpc>
              <a:buNone/>
            </a:pPr>
            <a:endParaRPr lang="en-US" sz="2400" dirty="0" smtClean="0"/>
          </a:p>
          <a:p>
            <a:pPr algn="ctr">
              <a:lnSpc>
                <a:spcPct val="90000"/>
              </a:lnSpc>
              <a:buNone/>
            </a:pPr>
            <a:r>
              <a:rPr lang="en-US" sz="900" b="1" dirty="0" smtClean="0"/>
              <a:t>Taken from </a:t>
            </a:r>
            <a:r>
              <a:rPr lang="en-US" sz="900" b="1" i="1" dirty="0" err="1" smtClean="0"/>
              <a:t>Boushey</a:t>
            </a:r>
            <a:r>
              <a:rPr lang="en-US" sz="900" b="1" i="1" dirty="0" smtClean="0"/>
              <a:t>, G. &amp; Moser, J. (2006). The daily five: Fostering literacy independence in the elementary grades. </a:t>
            </a:r>
            <a:r>
              <a:rPr lang="en-US" sz="900" b="1" i="1" dirty="0" err="1" smtClean="0"/>
              <a:t>Stenhouse</a:t>
            </a:r>
            <a:r>
              <a:rPr lang="en-US" sz="900" b="1" i="1" dirty="0" smtClean="0"/>
              <a:t> Publishers: Portland, Maine</a:t>
            </a:r>
            <a:endParaRPr lang="en-US" sz="900" dirty="0" smtClean="0"/>
          </a:p>
          <a:p>
            <a:pPr eaLnBrk="1" hangingPunct="1">
              <a:lnSpc>
                <a:spcPct val="90000"/>
              </a:lnSpc>
            </a:pPr>
            <a:endParaRPr lang="en-US" sz="2400"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en-US" dirty="0" smtClean="0"/>
              <a:t>The Daily 5 is….</a:t>
            </a:r>
            <a:endParaRPr lang="en-US" dirty="0"/>
          </a:p>
        </p:txBody>
      </p:sp>
      <p:sp>
        <p:nvSpPr>
          <p:cNvPr id="3" name="Content Placeholder 2"/>
          <p:cNvSpPr>
            <a:spLocks noGrp="1"/>
          </p:cNvSpPr>
          <p:nvPr>
            <p:ph idx="1"/>
          </p:nvPr>
        </p:nvSpPr>
        <p:spPr/>
        <p:style>
          <a:lnRef idx="0">
            <a:schemeClr val="accent3"/>
          </a:lnRef>
          <a:fillRef idx="3">
            <a:schemeClr val="accent3"/>
          </a:fillRef>
          <a:effectRef idx="3">
            <a:schemeClr val="accent3"/>
          </a:effectRef>
          <a:fontRef idx="minor">
            <a:schemeClr val="lt1"/>
          </a:fontRef>
        </p:style>
        <p:txBody>
          <a:bodyPr/>
          <a:lstStyle/>
          <a:p>
            <a:pPr algn="ctr"/>
            <a:endParaRPr lang="en-US" dirty="0" smtClean="0"/>
          </a:p>
          <a:p>
            <a:pPr algn="ctr"/>
            <a:r>
              <a:rPr lang="en-US" dirty="0" smtClean="0"/>
              <a:t>Student driven</a:t>
            </a:r>
          </a:p>
          <a:p>
            <a:pPr algn="ctr"/>
            <a:r>
              <a:rPr lang="en-US" dirty="0" smtClean="0"/>
              <a:t>High student management</a:t>
            </a:r>
          </a:p>
          <a:p>
            <a:pPr algn="ctr"/>
            <a:r>
              <a:rPr lang="en-US" dirty="0" smtClean="0"/>
              <a:t>Meaningful reading and writing</a:t>
            </a:r>
          </a:p>
          <a:p>
            <a:pPr algn="ctr"/>
            <a:r>
              <a:rPr lang="en-US" dirty="0" smtClean="0"/>
              <a:t>Authentic reading and writing</a:t>
            </a:r>
          </a:p>
          <a:p>
            <a:pPr algn="ctr"/>
            <a:r>
              <a:rPr lang="en-US" dirty="0" smtClean="0"/>
              <a:t>Majority of time spent reading</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1">
              <a:lumMod val="60000"/>
              <a:lumOff val="40000"/>
            </a:schemeClr>
          </a:solidFill>
        </p:spPr>
        <p:txBody>
          <a:bodyPr/>
          <a:lstStyle/>
          <a:p>
            <a:endParaRPr lang="en-US" dirty="0" smtClean="0"/>
          </a:p>
          <a:p>
            <a:endParaRPr lang="en-US" dirty="0"/>
          </a:p>
          <a:p>
            <a:pPr algn="ctr">
              <a:buNone/>
            </a:pPr>
            <a:r>
              <a:rPr lang="en-US" sz="6600" b="1" dirty="0" smtClean="0"/>
              <a:t>The Daily 5 Tasks</a:t>
            </a:r>
          </a:p>
          <a:p>
            <a:pPr>
              <a:buNone/>
            </a:pPr>
            <a:endParaRPr lang="en-US" sz="6600" b="1" dirty="0"/>
          </a:p>
        </p:txBody>
      </p:sp>
      <p:pic>
        <p:nvPicPr>
          <p:cNvPr id="4" name="Content Placeholder 3"/>
          <p:cNvPicPr>
            <a:picLocks noChangeAspect="1"/>
          </p:cNvPicPr>
          <p:nvPr/>
        </p:nvPicPr>
        <p:blipFill>
          <a:blip r:embed="rId3" cstate="print"/>
          <a:stretch>
            <a:fillRect/>
          </a:stretch>
        </p:blipFill>
        <p:spPr>
          <a:xfrm rot="20684879">
            <a:off x="336905" y="552647"/>
            <a:ext cx="2499379" cy="1364927"/>
          </a:xfrm>
          <a:prstGeom prst="rect">
            <a:avLst/>
          </a:prstGeom>
          <a:ln w="76200">
            <a:solidFill>
              <a:schemeClr val="tx1"/>
            </a:solidFill>
          </a:ln>
        </p:spPr>
      </p:pic>
      <p:pic>
        <p:nvPicPr>
          <p:cNvPr id="5" name="Picture 4"/>
          <p:cNvPicPr>
            <a:picLocks noChangeAspect="1"/>
          </p:cNvPicPr>
          <p:nvPr/>
        </p:nvPicPr>
        <p:blipFill>
          <a:blip r:embed="rId4" cstate="print"/>
          <a:stretch>
            <a:fillRect/>
          </a:stretch>
        </p:blipFill>
        <p:spPr>
          <a:xfrm rot="1885694">
            <a:off x="6738861" y="717908"/>
            <a:ext cx="2110650" cy="1094770"/>
          </a:xfrm>
          <a:prstGeom prst="rect">
            <a:avLst/>
          </a:prstGeom>
          <a:ln w="76200">
            <a:solidFill>
              <a:schemeClr val="tx1"/>
            </a:solidFill>
          </a:ln>
        </p:spPr>
      </p:pic>
      <p:pic>
        <p:nvPicPr>
          <p:cNvPr id="6" name="Picture 5"/>
          <p:cNvPicPr>
            <a:picLocks noChangeAspect="1"/>
          </p:cNvPicPr>
          <p:nvPr/>
        </p:nvPicPr>
        <p:blipFill>
          <a:blip r:embed="rId5" cstate="print"/>
          <a:stretch>
            <a:fillRect/>
          </a:stretch>
        </p:blipFill>
        <p:spPr>
          <a:xfrm>
            <a:off x="1447800" y="4929685"/>
            <a:ext cx="1798456" cy="1752600"/>
          </a:xfrm>
          <a:prstGeom prst="rect">
            <a:avLst/>
          </a:prstGeom>
          <a:ln w="76200">
            <a:solidFill>
              <a:schemeClr val="tx1"/>
            </a:solidFill>
          </a:ln>
        </p:spPr>
      </p:pic>
      <p:pic>
        <p:nvPicPr>
          <p:cNvPr id="7" name="Picture 6"/>
          <p:cNvPicPr>
            <a:picLocks noChangeAspect="1"/>
          </p:cNvPicPr>
          <p:nvPr/>
        </p:nvPicPr>
        <p:blipFill>
          <a:blip r:embed="rId6" cstate="print"/>
          <a:stretch>
            <a:fillRect/>
          </a:stretch>
        </p:blipFill>
        <p:spPr>
          <a:xfrm>
            <a:off x="5715000" y="5129379"/>
            <a:ext cx="2819400" cy="1592143"/>
          </a:xfrm>
          <a:prstGeom prst="rect">
            <a:avLst/>
          </a:prstGeom>
          <a:ln w="76200">
            <a:solidFill>
              <a:schemeClr val="tx1"/>
            </a:solidFill>
          </a:ln>
        </p:spPr>
      </p:pic>
      <p:pic>
        <p:nvPicPr>
          <p:cNvPr id="9" name="Picture 8"/>
          <p:cNvPicPr>
            <a:picLocks noChangeAspect="1"/>
          </p:cNvPicPr>
          <p:nvPr/>
        </p:nvPicPr>
        <p:blipFill>
          <a:blip r:embed="rId7" cstate="print"/>
          <a:stretch>
            <a:fillRect/>
          </a:stretch>
        </p:blipFill>
        <p:spPr>
          <a:xfrm>
            <a:off x="3657600" y="914400"/>
            <a:ext cx="2362200" cy="1624411"/>
          </a:xfrm>
          <a:prstGeom prst="rect">
            <a:avLst/>
          </a:prstGeom>
          <a:ln w="76200">
            <a:solidFill>
              <a:schemeClr val="tx1"/>
            </a:solidFill>
          </a:ln>
        </p:spPr>
      </p:pic>
    </p:spTree>
    <p:extLst>
      <p:ext uri="{BB962C8B-B14F-4D97-AF65-F5344CB8AC3E}">
        <p14:creationId xmlns:p14="http://schemas.microsoft.com/office/powerpoint/2010/main" val="15456827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609600" y="2235783"/>
            <a:ext cx="7924800" cy="3124200"/>
          </a:xfrm>
          <a:prstGeom prst="roundRect">
            <a:avLst/>
          </a:prstGeom>
          <a:solidFill>
            <a:schemeClr val="bg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cstate="print"/>
          <a:stretch>
            <a:fillRect/>
          </a:stretch>
        </p:blipFill>
        <p:spPr>
          <a:xfrm>
            <a:off x="3124200" y="478130"/>
            <a:ext cx="2743200" cy="1498079"/>
          </a:xfrm>
          <a:ln w="76200">
            <a:solidFill>
              <a:schemeClr val="tx1"/>
            </a:solidFill>
          </a:ln>
        </p:spPr>
      </p:pic>
      <p:sp>
        <p:nvSpPr>
          <p:cNvPr id="21" name="TextBox 20"/>
          <p:cNvSpPr txBox="1"/>
          <p:nvPr/>
        </p:nvSpPr>
        <p:spPr>
          <a:xfrm>
            <a:off x="996780" y="2692983"/>
            <a:ext cx="7156620" cy="2062103"/>
          </a:xfrm>
          <a:prstGeom prst="rect">
            <a:avLst/>
          </a:prstGeom>
          <a:noFill/>
        </p:spPr>
        <p:txBody>
          <a:bodyPr wrap="square" rtlCol="0">
            <a:spAutoFit/>
          </a:bodyPr>
          <a:lstStyle/>
          <a:p>
            <a:pPr algn="ctr"/>
            <a:r>
              <a:rPr lang="en-US" sz="3200" b="1" dirty="0" smtClean="0">
                <a:solidFill>
                  <a:schemeClr val="tx1">
                    <a:lumMod val="95000"/>
                    <a:lumOff val="5000"/>
                  </a:schemeClr>
                </a:solidFill>
              </a:rPr>
              <a:t>The best way to become a better reader is to practice each day, with books you choose, on your just-right reading level. It soon becomes a habit.</a:t>
            </a:r>
            <a:endParaRPr lang="en-US" sz="3200" b="1" dirty="0">
              <a:solidFill>
                <a:schemeClr val="tx1">
                  <a:lumMod val="95000"/>
                  <a:lumOff val="5000"/>
                </a:schemeClr>
              </a:solidFill>
            </a:endParaRPr>
          </a:p>
        </p:txBody>
      </p:sp>
      <p:sp>
        <p:nvSpPr>
          <p:cNvPr id="26" name="TextBox 25"/>
          <p:cNvSpPr txBox="1"/>
          <p:nvPr/>
        </p:nvSpPr>
        <p:spPr>
          <a:xfrm>
            <a:off x="0" y="6596390"/>
            <a:ext cx="9144000" cy="261610"/>
          </a:xfrm>
          <a:prstGeom prst="rect">
            <a:avLst/>
          </a:prstGeom>
          <a:noFill/>
        </p:spPr>
        <p:txBody>
          <a:bodyPr wrap="square" rtlCol="0">
            <a:spAutoFit/>
          </a:bodyPr>
          <a:lstStyle/>
          <a:p>
            <a:pPr algn="ctr"/>
            <a:r>
              <a:rPr lang="en-US" sz="1100" b="1" i="1" dirty="0" err="1" smtClean="0"/>
              <a:t>Boushey</a:t>
            </a:r>
            <a:r>
              <a:rPr lang="en-US" sz="1100" b="1" i="1" dirty="0" smtClean="0"/>
              <a:t>, G. &amp; Moser, J. (2006). The daily five: Fostering literacy independence in the elementary grades. </a:t>
            </a:r>
            <a:r>
              <a:rPr lang="en-US" sz="1100" b="1" i="1" dirty="0" err="1" smtClean="0"/>
              <a:t>Stenhouse</a:t>
            </a:r>
            <a:r>
              <a:rPr lang="en-US" sz="1100" b="1" i="1" dirty="0" smtClean="0"/>
              <a:t> Publishers: Portland, Maine.</a:t>
            </a:r>
            <a:endParaRPr lang="en-US" sz="1100" b="1" i="1" dirty="0"/>
          </a:p>
        </p:txBody>
      </p:sp>
    </p:spTree>
    <p:extLst>
      <p:ext uri="{BB962C8B-B14F-4D97-AF65-F5344CB8AC3E}">
        <p14:creationId xmlns:p14="http://schemas.microsoft.com/office/powerpoint/2010/main" val="6044037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762</TotalTime>
  <Words>1810</Words>
  <Application>Microsoft Office PowerPoint</Application>
  <PresentationFormat>On-screen Show (4:3)</PresentationFormat>
  <Paragraphs>239</Paragraphs>
  <Slides>30</Slides>
  <Notes>22</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Do you want to make your students better readers?</vt:lpstr>
      <vt:lpstr>Teaching With Purpose </vt:lpstr>
      <vt:lpstr>PowerPoint Presentation</vt:lpstr>
      <vt:lpstr>The Daily 5 in Kindergarten  </vt:lpstr>
      <vt:lpstr>Students participate in their own education…. </vt:lpstr>
      <vt:lpstr>The Daily 5 is Researched Based…</vt:lpstr>
      <vt:lpstr>The Daily 5 is….</vt:lpstr>
      <vt:lpstr>PowerPoint Presentation</vt:lpstr>
      <vt:lpstr>PowerPoint Presentation</vt:lpstr>
      <vt:lpstr>Read to Self</vt:lpstr>
      <vt:lpstr>PowerPoint Presentation</vt:lpstr>
      <vt:lpstr>Work on Writing</vt:lpstr>
      <vt:lpstr>PowerPoint Presentation</vt:lpstr>
      <vt:lpstr>Read to Someone</vt:lpstr>
      <vt:lpstr>Read to Someone</vt:lpstr>
      <vt:lpstr>PowerPoint Presentation</vt:lpstr>
      <vt:lpstr>Word Work</vt:lpstr>
      <vt:lpstr>Ideas for Word Work</vt:lpstr>
      <vt:lpstr>PowerPoint Presentation</vt:lpstr>
      <vt:lpstr>Listen to Reading</vt:lpstr>
      <vt:lpstr>PowerPoint Presentation</vt:lpstr>
      <vt:lpstr>10 Steps to Teaching and  Learning Independence</vt:lpstr>
      <vt:lpstr>10 Steps to Teaching and  Learning Independence</vt:lpstr>
      <vt:lpstr>10 Steps to Teaching and  Learning Independence</vt:lpstr>
      <vt:lpstr>How do I get started? </vt:lpstr>
      <vt:lpstr>Things to remember about the Daily Five </vt:lpstr>
      <vt:lpstr>STAMINA</vt:lpstr>
      <vt:lpstr>The CAFE</vt:lpstr>
      <vt:lpstr>Does it work?</vt:lpstr>
      <vt:lpstr>Website Resources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Daily 5</dc:title>
  <dc:creator>Kelly</dc:creator>
  <cp:lastModifiedBy>Harris, Angela</cp:lastModifiedBy>
  <cp:revision>29</cp:revision>
  <dcterms:created xsi:type="dcterms:W3CDTF">2012-06-29T16:03:20Z</dcterms:created>
  <dcterms:modified xsi:type="dcterms:W3CDTF">2013-05-07T15:19:41Z</dcterms:modified>
</cp:coreProperties>
</file>